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98" r:id="rId2"/>
    <p:sldId id="502" r:id="rId3"/>
    <p:sldId id="279" r:id="rId4"/>
    <p:sldId id="478" r:id="rId5"/>
    <p:sldId id="281" r:id="rId6"/>
    <p:sldId id="491" r:id="rId7"/>
    <p:sldId id="288" r:id="rId8"/>
    <p:sldId id="290" r:id="rId9"/>
    <p:sldId id="484" r:id="rId10"/>
    <p:sldId id="292" r:id="rId11"/>
    <p:sldId id="296" r:id="rId12"/>
    <p:sldId id="302" r:id="rId13"/>
    <p:sldId id="493" r:id="rId14"/>
    <p:sldId id="494" r:id="rId15"/>
    <p:sldId id="495" r:id="rId16"/>
    <p:sldId id="496" r:id="rId17"/>
    <p:sldId id="497" r:id="rId18"/>
    <p:sldId id="500" r:id="rId19"/>
    <p:sldId id="499" r:id="rId20"/>
    <p:sldId id="501" r:id="rId21"/>
    <p:sldId id="492" r:id="rId22"/>
    <p:sldId id="488" r:id="rId23"/>
    <p:sldId id="489" r:id="rId24"/>
    <p:sldId id="487" r:id="rId25"/>
    <p:sldId id="486" r:id="rId26"/>
    <p:sldId id="485" r:id="rId27"/>
    <p:sldId id="483" r:id="rId28"/>
    <p:sldId id="481" r:id="rId29"/>
    <p:sldId id="480" r:id="rId30"/>
    <p:sldId id="289" r:id="rId31"/>
    <p:sldId id="291" r:id="rId32"/>
    <p:sldId id="482" r:id="rId33"/>
    <p:sldId id="293" r:id="rId34"/>
    <p:sldId id="294" r:id="rId35"/>
    <p:sldId id="295" r:id="rId36"/>
    <p:sldId id="297" r:id="rId37"/>
    <p:sldId id="298" r:id="rId38"/>
    <p:sldId id="299" r:id="rId39"/>
    <p:sldId id="300" r:id="rId40"/>
    <p:sldId id="301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/>
    <p:restoredTop sz="95755"/>
  </p:normalViewPr>
  <p:slideViewPr>
    <p:cSldViewPr snapToGrid="0" snapToObjects="1">
      <p:cViewPr>
        <p:scale>
          <a:sx n="125" d="100"/>
          <a:sy n="125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6A33D-4D06-B84D-8F48-918DA35E0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671F91-7875-664D-978E-ECCA4719D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54D126-83B4-534F-A3B3-2C8D329F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46E79-2479-854C-80FF-AF8C40741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5B24B3-3B23-B541-989D-F4CEE498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2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9CF4E-BFA3-334E-B85E-96D89D66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59EE24-2707-EF48-8757-98234278F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E43815-B0C8-6043-AEDE-93955A80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C49070-6BAE-384A-8172-6FC7C570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8ED754-77F2-DA48-A967-CBC745B8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54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305F094-2A7C-D04E-BE32-747208F4B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8FF865-9314-334B-9B87-91ADE8D69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7DA947-91A7-9342-AD54-2AB46FD5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09EF42-0035-484B-AA71-6EF323CA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5BD9DA-5912-3940-8E1F-6FBFC2AF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76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70958-C8CA-CF42-8A1D-A60C2757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147CA3-B87E-A94D-BB9D-BFBE196AF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715827-CD0C-9044-BA9D-34091D0B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2FC8D5-8A87-8145-BF32-72C44904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FD665C-FA62-F94F-954B-FCA24BDC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4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5C80E-5CC5-774E-822B-35F61A13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B04712-5FC5-894C-856F-6E87BAA4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7E28DD-E984-AB41-8610-2D9E17E5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217667-80B9-5941-A532-B1B8E7B3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E7B78-1C37-6A4D-B806-9B150FED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12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9C9E43-AFE7-1440-9CE9-12BD5C02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2BF6D7-E54F-8C40-92EF-55BECB208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7BABE3-7289-AD4D-9A94-0B2F0A305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E0CCA5-B978-2A43-B89A-81492AF9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1FC4FB-F728-B54D-93A7-EA34B073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21B1F3-CC7A-AB47-912E-6B8ED790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89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45BB2-66CC-FF42-81D8-C1AA81DC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ABE449-8837-5D4D-AD75-B25F3AE2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DA947B-D531-8744-A340-F4676995D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E4A8CC-468A-DD47-BC87-FD706379F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B002EA-C644-D043-903C-22CA6A8DB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F2AD5D-DB6E-4D4C-8662-326F70B4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1A53491-C8B1-B042-BC54-FB1AFEE4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792CE1B-DCE7-CA46-8C39-5EBDEE73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68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98778-B346-EB49-82A5-F08A1EAB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76D5219-ABCA-C543-9EB3-B0B68573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C516A0-9CE2-C940-9245-9B3674AD0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238EB9-2CC0-BE4D-948C-E931C2E2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102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9591B4-9D53-124B-AF45-DF70EECFE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5864C9-D31E-BD43-AF1B-81C9D60D6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592FF2-34B4-9542-9EC5-EE49492B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46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1B52A-13A1-D446-A3CD-584320A0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502D9C-92CF-0548-BC4D-96E11EFBE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C86C93-0F4E-D641-B1A0-EBB4EE2F4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601159-78C1-4E47-809C-6BCE2B76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41FC99-A23D-CC4E-A160-F8BCBB36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91614A-FA7A-6F4A-A460-2C0D89B1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65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174-75E3-1244-8915-FE15B71F6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A8C4C60-45F9-7146-B636-D8EB5496A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A9952C-68D5-3143-BA5C-87EFBA1B3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D4E6B8-B7DD-6240-8165-FC96010AD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6CC3AB-3193-AF45-9E80-961C20E0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087005-2A8D-F84B-8797-FEF2118E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68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FD54E-1FCB-4F45-99B8-5342F009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60FAE5-B622-8343-B6BC-62E2B916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E439EC-E0D1-4A44-B86F-EB3657F6D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8F353-8726-3E4E-89C7-43E2573F4BB5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FD91D5-666F-0A48-AF5F-379B7758A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C5E5D-8394-BB4A-8069-C22A1166A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9D36E-0EB9-1B4D-928D-94E9E3287B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68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0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7.em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Быстрые подходы к обнаружению объектов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задачи </a:t>
            </a:r>
            <a:r>
              <a:rPr lang="ru-RU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компьютерного зрения. 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32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Замена задачи  </a:t>
            </a:r>
            <a:r>
              <a:rPr lang="en-US" sz="2200" dirty="0">
                <a:solidFill>
                  <a:schemeClr val="bg1"/>
                </a:solidFill>
              </a:rPr>
              <a:t>Multi class classification 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(</a:t>
            </a:r>
            <a:r>
              <a:rPr lang="en-US" sz="2200" dirty="0" err="1">
                <a:solidFill>
                  <a:schemeClr val="bg1"/>
                </a:solidFill>
              </a:rPr>
              <a:t>softmax</a:t>
            </a:r>
            <a:r>
              <a:rPr lang="en-US" sz="2200" dirty="0">
                <a:solidFill>
                  <a:schemeClr val="bg1"/>
                </a:solidFill>
              </a:rPr>
              <a:t>) </a:t>
            </a:r>
            <a:r>
              <a:rPr lang="ru-RU" sz="2200" dirty="0">
                <a:solidFill>
                  <a:schemeClr val="bg1"/>
                </a:solidFill>
              </a:rPr>
              <a:t>на </a:t>
            </a:r>
            <a:r>
              <a:rPr lang="en-US" sz="2200" dirty="0">
                <a:solidFill>
                  <a:schemeClr val="bg1"/>
                </a:solidFill>
              </a:rPr>
              <a:t>Multi Label classification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неск</a:t>
            </a:r>
            <a:r>
              <a:rPr lang="ru-RU" sz="2200" dirty="0">
                <a:solidFill>
                  <a:schemeClr val="bg1"/>
                </a:solidFill>
              </a:rPr>
              <a:t>. </a:t>
            </a:r>
            <a:r>
              <a:rPr lang="en-US" sz="2200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2969986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33285" y="1083463"/>
            <a:ext cx="11754874" cy="3507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094431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Замена </a:t>
            </a:r>
            <a:r>
              <a:rPr lang="en-US" sz="2400" dirty="0" err="1">
                <a:solidFill>
                  <a:schemeClr val="bg1"/>
                </a:solidFill>
              </a:rPr>
              <a:t>ReLU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>
                <a:solidFill>
                  <a:schemeClr val="bg1"/>
                </a:solidFill>
              </a:rPr>
              <a:t>Mish 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4108"/>
          <a:stretch/>
        </p:blipFill>
        <p:spPr>
          <a:xfrm>
            <a:off x="3606325" y="2348202"/>
            <a:ext cx="8290912" cy="4262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033867"/>
            <a:ext cx="10864620" cy="9874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6" y="4503634"/>
            <a:ext cx="2843536" cy="18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147454"/>
            <a:ext cx="11456738" cy="7583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F47EB-5230-BA47-6D89-906633C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61D972-6FBF-4D0F-70B9-EBFA52CD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ru-RU" dirty="0"/>
              <a:t>Укажите на основную особенность </a:t>
            </a:r>
            <a:r>
              <a:rPr lang="ru-RU" dirty="0" err="1"/>
              <a:t>f</a:t>
            </a:r>
            <a:r>
              <a:rPr lang="en-US" dirty="0" err="1"/>
              <a:t>ocal</a:t>
            </a:r>
            <a:r>
              <a:rPr lang="en-US" dirty="0"/>
              <a:t> loss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Функ</a:t>
            </a:r>
            <a:r>
              <a:rPr lang="ru-RU" dirty="0" err="1"/>
              <a:t>ция</a:t>
            </a:r>
            <a:r>
              <a:rPr lang="ru-RU" dirty="0"/>
              <a:t> потерь позволяет решить проблему дисбаланса классов как набора из двух </a:t>
            </a:r>
            <a:r>
              <a:rPr lang="ru-RU" dirty="0" err="1"/>
              <a:t>гиперпараметров</a:t>
            </a:r>
            <a:r>
              <a:rPr lang="ru-RU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Функ</a:t>
            </a:r>
            <a:r>
              <a:rPr lang="ru-RU" dirty="0" err="1"/>
              <a:t>ция</a:t>
            </a:r>
            <a:r>
              <a:rPr lang="ru-RU" dirty="0"/>
              <a:t> потерь для  решения задачи классификации как задачи регрессии.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Функ</a:t>
            </a:r>
            <a:r>
              <a:rPr lang="ru-RU" dirty="0" err="1"/>
              <a:t>ция</a:t>
            </a:r>
            <a:r>
              <a:rPr lang="ru-RU" dirty="0"/>
              <a:t> потерь для  решения задачи классификации с использованием </a:t>
            </a:r>
            <a:r>
              <a:rPr lang="en-US" dirty="0"/>
              <a:t>online-hard-negative-mining</a:t>
            </a:r>
            <a:r>
              <a:rPr lang="ru-RU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663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F47EB-5230-BA47-6D89-906633C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61D972-6FBF-4D0F-70B9-EBFA52CD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ru-RU" dirty="0"/>
              <a:t>Укажите на основную особенность </a:t>
            </a:r>
            <a:r>
              <a:rPr lang="en-US" dirty="0"/>
              <a:t>а</a:t>
            </a:r>
            <a:r>
              <a:rPr lang="ru-RU" dirty="0" err="1"/>
              <a:t>рхитектур</a:t>
            </a:r>
            <a:r>
              <a:rPr lang="ru-RU" dirty="0"/>
              <a:t> </a:t>
            </a:r>
            <a:r>
              <a:rPr lang="en-US" dirty="0"/>
              <a:t>YOLO V3-V4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Итоговый набор регионов кандидатов формируется для нескольких масштабов признаков, каждый </a:t>
            </a:r>
            <a:r>
              <a:rPr lang="ru-RU" dirty="0" err="1"/>
              <a:t>анхор</a:t>
            </a:r>
            <a:r>
              <a:rPr lang="ru-RU" dirty="0"/>
              <a:t> содержит метки классов.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Итоговый набор регионов кандидатов формируется для нескольких масштабов признаков, но метки классов одни для каждой клетки входного изображения.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Итоговый набор регионов кандидатов формируется с использованием </a:t>
            </a:r>
            <a:r>
              <a:rPr lang="ru-RU" dirty="0" err="1"/>
              <a:t>path</a:t>
            </a:r>
            <a:r>
              <a:rPr lang="en-US" dirty="0"/>
              <a:t>trough </a:t>
            </a:r>
            <a:r>
              <a:rPr lang="ru-RU" dirty="0"/>
              <a:t>слоя, каждый </a:t>
            </a:r>
            <a:r>
              <a:rPr lang="ru-RU" dirty="0" err="1"/>
              <a:t>анхор</a:t>
            </a:r>
            <a:r>
              <a:rPr lang="ru-RU" dirty="0"/>
              <a:t> содержит метки классов.</a:t>
            </a:r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70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F47EB-5230-BA47-6D89-906633C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61D972-6FBF-4D0F-70B9-EBFA52CD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3</a:t>
            </a:r>
            <a:r>
              <a:rPr lang="en-US" dirty="0"/>
              <a:t>. </a:t>
            </a:r>
            <a:r>
              <a:rPr lang="ru-RU" dirty="0"/>
              <a:t>Укажите на основную особенность </a:t>
            </a:r>
            <a:r>
              <a:rPr lang="en-US" dirty="0"/>
              <a:t>а</a:t>
            </a:r>
            <a:r>
              <a:rPr lang="ru-RU" dirty="0" err="1"/>
              <a:t>рхитектур</a:t>
            </a:r>
            <a:r>
              <a:rPr lang="ru-RU" dirty="0"/>
              <a:t> </a:t>
            </a:r>
            <a:r>
              <a:rPr lang="en-US" dirty="0"/>
              <a:t>YOLO V</a:t>
            </a:r>
            <a:r>
              <a:rPr lang="ru-RU" dirty="0"/>
              <a:t>5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Модификация YOLO</a:t>
            </a:r>
            <a:r>
              <a:rPr lang="en-US" dirty="0"/>
              <a:t> V4</a:t>
            </a:r>
            <a:r>
              <a:rPr lang="ru-RU" dirty="0"/>
              <a:t>, написанная на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ru-RU" dirty="0"/>
              <a:t>с небольшими изменениями архитектуры.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Модификация YOLO</a:t>
            </a:r>
            <a:r>
              <a:rPr lang="en-US" dirty="0"/>
              <a:t> V</a:t>
            </a:r>
            <a:r>
              <a:rPr lang="ru-RU" dirty="0"/>
              <a:t>3, написанная на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ru-RU" dirty="0"/>
              <a:t>с небольшими изменениями архитектуры 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Модификация YOLO</a:t>
            </a:r>
            <a:r>
              <a:rPr lang="en-US" dirty="0"/>
              <a:t> V</a:t>
            </a:r>
            <a:r>
              <a:rPr lang="ru-RU" dirty="0"/>
              <a:t>2, написанная на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ru-RU" dirty="0"/>
              <a:t>с небольшими изменениями архитектуры.</a:t>
            </a:r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1590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F47EB-5230-BA47-6D89-906633C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61D972-6FBF-4D0F-70B9-EBFA52CD3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09" y="1374687"/>
            <a:ext cx="10515600" cy="5118187"/>
          </a:xfrm>
        </p:spPr>
        <p:txBody>
          <a:bodyPr>
            <a:normAutofit fontScale="92500"/>
          </a:bodyPr>
          <a:lstStyle/>
          <a:p>
            <a:r>
              <a:rPr lang="ru-RU" dirty="0"/>
              <a:t>1</a:t>
            </a:r>
            <a:r>
              <a:rPr lang="en-US" dirty="0"/>
              <a:t>. </a:t>
            </a:r>
            <a:r>
              <a:rPr lang="ru-RU" dirty="0"/>
              <a:t>Выберите два корректных описания архитектур Семейства YOLO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 err="1"/>
              <a:t>Yo</a:t>
            </a:r>
            <a:r>
              <a:rPr lang="en-US" dirty="0"/>
              <a:t>lo V</a:t>
            </a:r>
            <a:r>
              <a:rPr lang="ru-RU" dirty="0"/>
              <a:t>4 объекты выделяются при помощи </a:t>
            </a:r>
            <a:r>
              <a:rPr lang="en-US" dirty="0"/>
              <a:t>PAN</a:t>
            </a:r>
            <a:r>
              <a:rPr lang="ru-RU" dirty="0"/>
              <a:t> в шейной части, использование особых функций активации </a:t>
            </a:r>
            <a:r>
              <a:rPr lang="en-US" dirty="0"/>
              <a:t>Mish</a:t>
            </a:r>
            <a:r>
              <a:rPr lang="ru-RU" dirty="0"/>
              <a:t> и ряд других модификаций.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err="1"/>
              <a:t>Yo</a:t>
            </a:r>
            <a:r>
              <a:rPr lang="en-US" dirty="0"/>
              <a:t>lo V</a:t>
            </a:r>
            <a:r>
              <a:rPr lang="ru-RU" dirty="0"/>
              <a:t>5 несколько модифицированная версия предыдущей архитектуры.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err="1"/>
              <a:t>Yo</a:t>
            </a:r>
            <a:r>
              <a:rPr lang="en-US" dirty="0"/>
              <a:t>lo V1 </a:t>
            </a:r>
            <a:r>
              <a:rPr lang="ru-RU" dirty="0"/>
              <a:t>архитектура с </a:t>
            </a:r>
            <a:r>
              <a:rPr lang="en-US" dirty="0" err="1"/>
              <a:t>pathtrough</a:t>
            </a:r>
            <a:r>
              <a:rPr lang="ru-RU" dirty="0"/>
              <a:t> слоем и </a:t>
            </a:r>
            <a:r>
              <a:rPr lang="en-US" dirty="0"/>
              <a:t>RPN</a:t>
            </a:r>
            <a:r>
              <a:rPr lang="ru-RU" dirty="0"/>
              <a:t>. Каждый </a:t>
            </a:r>
            <a:r>
              <a:rPr lang="ru-RU" dirty="0" err="1"/>
              <a:t>анхор</a:t>
            </a:r>
            <a:r>
              <a:rPr lang="ru-RU" dirty="0"/>
              <a:t> представляет собой набор координат, </a:t>
            </a:r>
            <a:r>
              <a:rPr lang="ru-RU" dirty="0" err="1"/>
              <a:t>объектности</a:t>
            </a:r>
            <a:r>
              <a:rPr lang="ru-RU" dirty="0"/>
              <a:t> и вектора классификации.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err="1"/>
              <a:t>Yo</a:t>
            </a:r>
            <a:r>
              <a:rPr lang="en-US" dirty="0"/>
              <a:t>lo V</a:t>
            </a:r>
            <a:r>
              <a:rPr lang="ru-RU" dirty="0"/>
              <a:t>2 объекты выделяются в нескольких масштабах  карт признаков, задача классификации решается как </a:t>
            </a:r>
            <a:r>
              <a:rPr lang="ru-RU" dirty="0" err="1"/>
              <a:t>многометочная</a:t>
            </a:r>
            <a:r>
              <a:rPr lang="ru-RU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err="1"/>
              <a:t>Yo</a:t>
            </a:r>
            <a:r>
              <a:rPr lang="en-US" dirty="0"/>
              <a:t>lo V</a:t>
            </a:r>
            <a:r>
              <a:rPr lang="ru-RU" dirty="0"/>
              <a:t>3 полностью одноэтапный подход, выход сети позволяет дать несколько оценок </a:t>
            </a:r>
            <a:r>
              <a:rPr lang="ru-RU" dirty="0" err="1"/>
              <a:t>анхоров</a:t>
            </a:r>
            <a:r>
              <a:rPr lang="ru-RU" dirty="0"/>
              <a:t> для каждой клетки исходного изображения, однако классификация для </a:t>
            </a:r>
            <a:r>
              <a:rPr lang="ru-RU" dirty="0" err="1"/>
              <a:t>каждогой</a:t>
            </a:r>
            <a:r>
              <a:rPr lang="ru-RU" dirty="0"/>
              <a:t> клетки выполняется единожды. Задача классификации решается как регрессионная.</a:t>
            </a:r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668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F47EB-5230-BA47-6D89-906633C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61D972-6FBF-4D0F-70B9-EBFA52CD3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98" y="1374687"/>
            <a:ext cx="11299520" cy="561483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2</a:t>
            </a:r>
            <a:r>
              <a:rPr lang="en-US" dirty="0"/>
              <a:t>. </a:t>
            </a:r>
            <a:r>
              <a:rPr lang="ru-RU" dirty="0"/>
              <a:t>Выберите два корректных описания архитектур для обнаружения объектов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Faster-R-CNN </a:t>
            </a:r>
            <a:r>
              <a:rPr lang="ru-RU" dirty="0"/>
              <a:t>многоэтапный подход</a:t>
            </a:r>
            <a:r>
              <a:rPr lang="en-US" dirty="0"/>
              <a:t>, </a:t>
            </a:r>
            <a:r>
              <a:rPr lang="ru-RU" dirty="0"/>
              <a:t>после экстрактора признаков происходит предварительный поиск объектов (</a:t>
            </a:r>
            <a:r>
              <a:rPr lang="ru-RU" dirty="0" err="1"/>
              <a:t>анхоры</a:t>
            </a:r>
            <a:r>
              <a:rPr lang="ru-RU" dirty="0"/>
              <a:t>) при помощи </a:t>
            </a:r>
            <a:r>
              <a:rPr lang="ru-RU" dirty="0" err="1"/>
              <a:t>сверточного</a:t>
            </a:r>
            <a:r>
              <a:rPr lang="ru-RU" dirty="0"/>
              <a:t> слоя. </a:t>
            </a:r>
            <a:r>
              <a:rPr lang="ru-RU" dirty="0" err="1"/>
              <a:t>Анхоры</a:t>
            </a:r>
            <a:r>
              <a:rPr lang="ru-RU" dirty="0"/>
              <a:t> выбираются по NMS</a:t>
            </a:r>
            <a:r>
              <a:rPr lang="en-US" dirty="0"/>
              <a:t> </a:t>
            </a:r>
            <a:r>
              <a:rPr lang="ru-RU" dirty="0"/>
              <a:t>и подаются в головную часть.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Re</a:t>
            </a:r>
            <a:r>
              <a:rPr lang="en-US" dirty="0" err="1"/>
              <a:t>tinaNet</a:t>
            </a:r>
            <a:r>
              <a:rPr lang="en-US" dirty="0"/>
              <a:t> </a:t>
            </a:r>
            <a:r>
              <a:rPr lang="ru-RU" dirty="0"/>
              <a:t>одноэтапный подход на основе пирамиды признаков, на каждом уровне происходит классификация и регрессия, нет NMS, но есть особая функция потерь для задач с дисбалансом классов.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err="1"/>
              <a:t>Yo</a:t>
            </a:r>
            <a:r>
              <a:rPr lang="en-US" dirty="0"/>
              <a:t>lo V</a:t>
            </a:r>
            <a:r>
              <a:rPr lang="ru-RU" dirty="0"/>
              <a:t>3 объекты выделяются при помощи </a:t>
            </a:r>
            <a:r>
              <a:rPr lang="en-US" dirty="0"/>
              <a:t>PAN</a:t>
            </a:r>
            <a:r>
              <a:rPr lang="ru-RU" dirty="0"/>
              <a:t> в шейной части, использование особых функций активации </a:t>
            </a:r>
            <a:r>
              <a:rPr lang="en-US" dirty="0"/>
              <a:t>Mish</a:t>
            </a:r>
            <a:r>
              <a:rPr lang="ru-RU" dirty="0"/>
              <a:t> и ряд других модификаций.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Mask-R-CNN – </a:t>
            </a:r>
            <a:r>
              <a:rPr lang="ru-RU" dirty="0"/>
              <a:t>модификация </a:t>
            </a:r>
            <a:r>
              <a:rPr lang="en-US" dirty="0"/>
              <a:t>R-CNN, </a:t>
            </a:r>
            <a:r>
              <a:rPr lang="ru-RU" dirty="0"/>
              <a:t>с заменой</a:t>
            </a:r>
            <a:r>
              <a:rPr lang="en-US" dirty="0"/>
              <a:t> selective search </a:t>
            </a:r>
            <a:r>
              <a:rPr lang="ru-RU" dirty="0"/>
              <a:t>на </a:t>
            </a:r>
            <a:r>
              <a:rPr lang="en-US" dirty="0"/>
              <a:t>ROI Align</a:t>
            </a:r>
            <a:r>
              <a:rPr lang="ru-RU" dirty="0"/>
              <a:t>.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Yolo V2 </a:t>
            </a:r>
            <a:r>
              <a:rPr lang="ru-RU" dirty="0"/>
              <a:t>одноэтапный подход с обнаружением признаков на нескольких этапах кодирования (масштабах). Задача решается как </a:t>
            </a:r>
            <a:r>
              <a:rPr lang="ru-RU" dirty="0" err="1"/>
              <a:t>многометочная</a:t>
            </a:r>
            <a:r>
              <a:rPr lang="ru-RU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Yolo V</a:t>
            </a:r>
            <a:r>
              <a:rPr lang="ru-RU" dirty="0"/>
              <a:t>1</a:t>
            </a:r>
            <a:r>
              <a:rPr lang="en-US" dirty="0"/>
              <a:t> </a:t>
            </a:r>
            <a:r>
              <a:rPr lang="ru-RU" dirty="0"/>
              <a:t>одноэтапный подход, предсказания формируются как набор </a:t>
            </a:r>
            <a:r>
              <a:rPr lang="ru-RU" dirty="0" err="1"/>
              <a:t>тензов</a:t>
            </a:r>
            <a:r>
              <a:rPr lang="ru-RU" dirty="0"/>
              <a:t> определенного размера, полученных с нескольких масштабов карт признаков, для решения проблемы дисбаланса классов используется особая техника формирования </a:t>
            </a:r>
            <a:r>
              <a:rPr lang="ru-RU" dirty="0" err="1"/>
              <a:t>батча</a:t>
            </a:r>
            <a:r>
              <a:rPr lang="ru-RU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489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F47EB-5230-BA47-6D89-906633C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61D972-6FBF-4D0F-70B9-EBFA52CD3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98" y="1374687"/>
            <a:ext cx="11299520" cy="5614835"/>
          </a:xfrm>
        </p:spPr>
        <p:txBody>
          <a:bodyPr>
            <a:normAutofit fontScale="92500"/>
          </a:bodyPr>
          <a:lstStyle/>
          <a:p>
            <a:pPr lvl="0"/>
            <a:r>
              <a:rPr lang="ru-RU" dirty="0"/>
              <a:t>Часть в обнаружении в архитектурах обнаружения объектов возникает проблема работы с объектами разных масштабов. </a:t>
            </a:r>
            <a:r>
              <a:rPr lang="ru-RU"/>
              <a:t>Отметьте ТРИ </a:t>
            </a:r>
            <a:r>
              <a:rPr lang="ru-RU" dirty="0"/>
              <a:t>причины среди указанных, которые на это влияют.</a:t>
            </a:r>
            <a:endParaRPr lang="ru-RU" sz="2400" dirty="0"/>
          </a:p>
          <a:p>
            <a:pPr lvl="1"/>
            <a:r>
              <a:rPr lang="ru-RU" dirty="0"/>
              <a:t>Слишком большая скорость понижения размерности может приводить к «сжатию» объекта до менее, чем 1 пикселя.</a:t>
            </a:r>
            <a:endParaRPr lang="ru-RU" sz="2000" dirty="0"/>
          </a:p>
          <a:p>
            <a:pPr lvl="1"/>
            <a:r>
              <a:rPr lang="ru-RU" dirty="0"/>
              <a:t>Разные объекты имеют разный оптимальный размера рецептивного поля, необходимый для учета их контекста.</a:t>
            </a:r>
            <a:endParaRPr lang="ru-RU" sz="2000" dirty="0"/>
          </a:p>
          <a:p>
            <a:pPr lvl="1"/>
            <a:r>
              <a:rPr lang="ru-RU" dirty="0"/>
              <a:t>Если набор данных содержит объекты разных размеров, то обучение для небольших объектов может потребовать больше времени, чем для больших.</a:t>
            </a:r>
            <a:endParaRPr lang="ru-RU" sz="2000" dirty="0"/>
          </a:p>
          <a:p>
            <a:pPr lvl="1"/>
            <a:r>
              <a:rPr lang="ru-RU" dirty="0"/>
              <a:t>Если объекты разных размеров находятся в одном </a:t>
            </a:r>
            <a:r>
              <a:rPr lang="ru-RU" dirty="0" err="1"/>
              <a:t>батче</a:t>
            </a:r>
            <a:r>
              <a:rPr lang="ru-RU" dirty="0"/>
              <a:t>, то будут выделены только наибольшие из них (разные по размеру объекты должны быть в разных </a:t>
            </a:r>
            <a:r>
              <a:rPr lang="ru-RU" dirty="0" err="1"/>
              <a:t>батчах</a:t>
            </a:r>
            <a:r>
              <a:rPr lang="ru-RU" dirty="0"/>
              <a:t>).</a:t>
            </a:r>
            <a:endParaRPr lang="ru-RU" sz="2000" dirty="0"/>
          </a:p>
          <a:p>
            <a:pPr lvl="1"/>
            <a:r>
              <a:rPr lang="ru-RU" dirty="0"/>
              <a:t>Если в наборе данных есть объекты разных размеров, то их число должно быть эквивалентным для сбалансированного обучения.</a:t>
            </a:r>
            <a:endParaRPr lang="ru-RU" sz="2000" dirty="0"/>
          </a:p>
          <a:p>
            <a:pPr lvl="1"/>
            <a:r>
              <a:rPr lang="ru-RU" dirty="0"/>
              <a:t>Не глубокие, но быстро работающие архитектуры плохо справляются с большими объектами.</a:t>
            </a:r>
            <a:endParaRPr lang="ru-RU" sz="2000" dirty="0"/>
          </a:p>
          <a:p>
            <a:pPr lvl="1"/>
            <a:r>
              <a:rPr lang="ru-RU" dirty="0"/>
              <a:t>Очень глубокие архитектуры плохо справляются с большими объектами.</a:t>
            </a:r>
            <a:endParaRPr lang="ru-RU" sz="2000" dirty="0"/>
          </a:p>
          <a:p>
            <a:endParaRPr lang="ru-RU" dirty="0"/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842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F47EB-5230-BA47-6D89-906633C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61D972-6FBF-4D0F-70B9-EBFA52CD3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98" y="1374687"/>
            <a:ext cx="11299520" cy="5614835"/>
          </a:xfrm>
        </p:spPr>
        <p:txBody>
          <a:bodyPr>
            <a:normAutofit/>
          </a:bodyPr>
          <a:lstStyle/>
          <a:p>
            <a:endParaRPr lang="ru-RU" dirty="0"/>
          </a:p>
          <a:p>
            <a:pPr marL="971550" lvl="1" indent="-514350">
              <a:buFont typeface="+mj-lt"/>
              <a:buAutoNum type="arabicPeriod"/>
            </a:pP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78892"/>
              </p:ext>
            </p:extLst>
          </p:nvPr>
        </p:nvGraphicFramePr>
        <p:xfrm>
          <a:off x="1332209" y="3480381"/>
          <a:ext cx="5476875" cy="11742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9805">
                  <a:extLst>
                    <a:ext uri="{9D8B030D-6E8A-4147-A177-3AD203B41FA5}">
                      <a16:colId xmlns:a16="http://schemas.microsoft.com/office/drawing/2014/main" val="1159467709"/>
                    </a:ext>
                  </a:extLst>
                </a:gridCol>
                <a:gridCol w="4497070">
                  <a:extLst>
                    <a:ext uri="{9D8B030D-6E8A-4147-A177-3AD203B41FA5}">
                      <a16:colId xmlns:a16="http://schemas.microsoft.com/office/drawing/2014/main" val="2732819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YOLO V1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561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SSD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512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RETINA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5345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YOLO V2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5298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YOLO V3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446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YOLO V4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369929"/>
                  </a:ext>
                </a:extLst>
              </a:tr>
            </a:tbl>
          </a:graphicData>
        </a:graphic>
      </p:graphicFrame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16" y="1410702"/>
            <a:ext cx="3619500" cy="116205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071" y="1545517"/>
            <a:ext cx="3638550" cy="1266825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8" name="Рисунок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966" y="1447725"/>
            <a:ext cx="3524250" cy="1819275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7" name="Рисунок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621" y="2683710"/>
            <a:ext cx="3857625" cy="1247775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6" name="Рисунок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96" b="3033"/>
          <a:stretch>
            <a:fillRect/>
          </a:stretch>
        </p:blipFill>
        <p:spPr bwMode="auto">
          <a:xfrm>
            <a:off x="8639174" y="3776771"/>
            <a:ext cx="2343150" cy="120015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5" name="Рисунок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"/>
          <a:stretch>
            <a:fillRect/>
          </a:stretch>
        </p:blipFill>
        <p:spPr bwMode="auto">
          <a:xfrm>
            <a:off x="8241219" y="5160681"/>
            <a:ext cx="2714625" cy="1390650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195806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</a:t>
            </a:r>
            <a:r>
              <a:rPr sz="4800" b="1" dirty="0" smtClean="0">
                <a:solidFill>
                  <a:schemeClr val="bg1"/>
                </a:solidFill>
              </a:rPr>
              <a:t>Network</a:t>
            </a:r>
            <a:r>
              <a:rPr lang="ru-RU" sz="4800" b="1" dirty="0" smtClean="0">
                <a:solidFill>
                  <a:schemeClr val="bg1"/>
                </a:solidFill>
              </a:rPr>
              <a:t> напомним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3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Замена задачи  </a:t>
                </a:r>
                <a:r>
                  <a:rPr lang="en-US" sz="2200" dirty="0">
                    <a:solidFill>
                      <a:schemeClr val="bg1"/>
                    </a:solidFill>
                  </a:rPr>
                  <a:t>Multi class classification 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softmax</a:t>
                </a:r>
                <a:r>
                  <a:rPr lang="en-US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</a:t>
                </a:r>
                <a:r>
                  <a:rPr lang="en-US" sz="2200" dirty="0">
                    <a:solidFill>
                      <a:schemeClr val="bg1"/>
                    </a:solidFill>
                  </a:rPr>
                  <a:t>Multi Label classification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неск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en-US" sz="2200" dirty="0">
                    <a:solidFill>
                      <a:schemeClr val="bg1"/>
                    </a:solidFill>
                  </a:rPr>
                  <a:t>Sigmoid)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Отказ от задачи классификации как задачи регрессии.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Замена 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𝑂𝑏𝑗𝑒𝑐𝑡</m:t>
                        </m:r>
                      </m:e>
                    </m:d>
                    <m:r>
                      <a:rPr lang="ar-AE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𝑂𝑏𝑗𝑒𝑐𝑡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на следующую схему.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имеет максимальный </a:t>
                </a:r>
                <a:r>
                  <a:rPr lang="en-US" sz="2200" dirty="0">
                    <a:solidFill>
                      <a:schemeClr val="bg1"/>
                    </a:solidFill>
                  </a:rPr>
                  <a:t>IOU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со значением больше порога,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= 1,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остальные 0.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en-US" sz="2200" dirty="0">
                    <a:solidFill>
                      <a:schemeClr val="bg1"/>
                    </a:solidFill>
                  </a:rPr>
                  <a:t>ground truth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ассоциируется с одним из возможных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не назначен объекту это не приводит к отмене обучения классификации и локализации.</a:t>
                </a:r>
              </a:p>
            </p:txBody>
          </p:sp>
        </mc:Choice>
        <mc:Fallback xmlns="">
          <p:sp>
            <p:nvSpPr>
              <p:cNvPr id="329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  <a:blipFill>
                <a:blip r:embed="rId2"/>
                <a:stretch>
                  <a:fillRect l="-661" t="-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-2395" b="3033"/>
          <a:stretch/>
        </p:blipFill>
        <p:spPr>
          <a:xfrm>
            <a:off x="6007100" y="4190752"/>
            <a:ext cx="5013324" cy="256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83463"/>
            <a:ext cx="11754874" cy="3507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39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dirty="0"/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497637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 как 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~ 10</a:t>
                </a:r>
                <a:r>
                  <a:rPr lang="en-US" sz="2200" dirty="0">
                    <a:solidFill>
                      <a:schemeClr val="bg1"/>
                    </a:solidFill>
                  </a:rPr>
                  <a:t>-100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функции потерь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позитивные (объекты) рассматриваются только семплы с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них может быть определен класс объекта.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Семплы с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них объект не определяется, но классификация как фон производится.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Семплы в промежутке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 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игнорируются.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Loss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считается по всем оставшимся объектам 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4976379"/>
              </a:xfrm>
              <a:prstGeom prst="rect">
                <a:avLst/>
              </a:prstGeom>
              <a:blipFill>
                <a:blip r:embed="rId2"/>
                <a:stretch>
                  <a:fillRect l="-630" t="-8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52" y="4263992"/>
            <a:ext cx="4652224" cy="2407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6184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Прямоугольник 3"/>
          <p:cNvSpPr txBox="1"/>
          <p:nvPr/>
        </p:nvSpPr>
        <p:spPr>
          <a:xfrm>
            <a:off x="7697802" y="5203660"/>
            <a:ext cx="449419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https://github.com/nikostsagk/Apple-detection</a:t>
            </a:r>
          </a:p>
        </p:txBody>
      </p:sp>
      <p:sp>
        <p:nvSpPr>
          <p:cNvPr id="243" name="Заголовок 1"/>
          <p:cNvSpPr txBox="1">
            <a:spLocks noGrp="1"/>
          </p:cNvSpPr>
          <p:nvPr>
            <p:ph type="title"/>
          </p:nvPr>
        </p:nvSpPr>
        <p:spPr>
          <a:xfrm>
            <a:off x="307648" y="365124"/>
            <a:ext cx="11046152" cy="11733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66699" y="1321251"/>
                <a:ext cx="11617653" cy="3329729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</a:t>
                </a:r>
                <a:r>
                  <a:rPr lang="ru-RU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состоит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из</a:t>
                </a:r>
                <a:r>
                  <a:rPr lang="ru-RU" dirty="0">
                    <a:solidFill>
                      <a:schemeClr val="bg1"/>
                    </a:solidFill>
                  </a:rPr>
                  <a:t> 4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промежуточных</a:t>
                </a:r>
                <a:r>
                  <a:rPr lang="ru-RU" dirty="0">
                    <a:solidFill>
                      <a:schemeClr val="bg1"/>
                    </a:solidFill>
                  </a:rPr>
                  <a:t> сверточных </a:t>
                </a:r>
                <a:r>
                  <a:rPr lang="ru-RU" dirty="0" err="1">
                    <a:solidFill>
                      <a:schemeClr val="bg1"/>
                    </a:solidFill>
                  </a:rPr>
                  <a:t>слоев</a:t>
                </a:r>
                <a:r>
                  <a:rPr lang="ru-RU" dirty="0">
                    <a:solidFill>
                      <a:schemeClr val="bg1"/>
                    </a:solidFill>
                  </a:rPr>
                  <a:t> с </a:t>
                </a:r>
                <a:r>
                  <a:rPr lang="en-US" dirty="0" err="1">
                    <a:solidFill>
                      <a:schemeClr val="bg1"/>
                    </a:solidFill>
                  </a:rPr>
                  <a:t>ReLU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:r>
                  <a:rPr lang="ru-RU" dirty="0" err="1">
                    <a:solidFill>
                      <a:schemeClr val="bg1"/>
                    </a:solidFill>
                  </a:rPr>
                  <a:t>свертки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 и </a:t>
                </a:r>
                <a:r>
                  <a:rPr lang="ru-RU" dirty="0" err="1">
                    <a:solidFill>
                      <a:schemeClr val="bg1"/>
                    </a:solidFill>
                  </a:rPr>
                  <a:t>выходного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слоя</a:t>
                </a:r>
                <a:r>
                  <a:rPr lang="ru-RU" dirty="0">
                    <a:solidFill>
                      <a:schemeClr val="bg1"/>
                    </a:solidFill>
                  </a:rPr>
                  <a:t> с </a:t>
                </a:r>
                <a:r>
                  <a:rPr lang="en-US" dirty="0">
                    <a:solidFill>
                      <a:schemeClr val="bg1"/>
                    </a:solidFill>
                  </a:rPr>
                  <a:t>K*A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картами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dirty="0">
                    <a:solidFill>
                      <a:schemeClr val="bg1"/>
                    </a:solidFill>
                  </a:rPr>
                  <a:t>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всех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карт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применяется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функция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сигмод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Фактически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сигмоди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поточечно</a:t>
                </a:r>
                <a:r>
                  <a:rPr lang="ru-RU" dirty="0">
                    <a:solidFill>
                      <a:schemeClr val="bg1"/>
                    </a:solidFill>
                  </a:rPr>
                  <a:t> (</a:t>
                </a:r>
                <a:r>
                  <a:rPr lang="ru-RU" dirty="0" err="1">
                    <a:solidFill>
                      <a:schemeClr val="bg1"/>
                    </a:solidFill>
                  </a:rPr>
                  <a:t>размер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карт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), </a:t>
                </a:r>
                <a:r>
                  <a:rPr lang="ru-RU" dirty="0" err="1">
                    <a:solidFill>
                      <a:schemeClr val="bg1"/>
                    </a:solidFill>
                  </a:rPr>
                  <a:t>где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-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пропорциональны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размеру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изображения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K – </a:t>
                </a:r>
                <a:r>
                  <a:rPr lang="ru-RU" dirty="0" err="1">
                    <a:solidFill>
                      <a:schemeClr val="bg1"/>
                    </a:solidFill>
                  </a:rPr>
                  <a:t>число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классов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A – </a:t>
                </a:r>
                <a:r>
                  <a:rPr lang="ru-RU" dirty="0" err="1">
                    <a:solidFill>
                      <a:schemeClr val="bg1"/>
                    </a:solidFill>
                  </a:rPr>
                  <a:t>число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Таким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образом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задача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сводится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многометочной</a:t>
                </a:r>
                <a:r>
                  <a:rPr lang="ru-RU" dirty="0">
                    <a:solidFill>
                      <a:schemeClr val="bg1"/>
                    </a:solidFill>
                  </a:rPr>
                  <a:t> –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каждому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анхору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соответствует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свой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класс</a:t>
                </a:r>
                <a:r>
                  <a:rPr lang="ru-RU" dirty="0">
                    <a:solidFill>
                      <a:schemeClr val="bg1"/>
                    </a:solidFill>
                  </a:rPr>
                  <a:t>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Предполагается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ru-RU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большая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часть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будет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пустыми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ru-RU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предполагается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ru-RU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dirty="0">
                    <a:solidFill>
                      <a:schemeClr val="bg1"/>
                    </a:solidFill>
                  </a:rPr>
                  <a:t>  </a:t>
                </a:r>
                <a:r>
                  <a:rPr lang="ru-RU" dirty="0" err="1">
                    <a:solidFill>
                      <a:schemeClr val="bg1"/>
                    </a:solidFill>
                  </a:rPr>
                  <a:t>часто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сложны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ru-RU" dirty="0" err="1">
                    <a:solidFill>
                      <a:schemeClr val="bg1"/>
                    </a:solidFill>
                  </a:rPr>
                  <a:t>не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попадают</a:t>
                </a:r>
                <a:r>
                  <a:rPr lang="ru-RU" dirty="0">
                    <a:solidFill>
                      <a:schemeClr val="bg1"/>
                    </a:solidFill>
                  </a:rPr>
                  <a:t> в </a:t>
                </a:r>
                <a:r>
                  <a:rPr lang="ru-RU" dirty="0" err="1">
                    <a:solidFill>
                      <a:schemeClr val="bg1"/>
                    </a:solidFill>
                  </a:rPr>
                  <a:t>отбор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NMS, </a:t>
                </a:r>
                <a:r>
                  <a:rPr lang="ru-RU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балансирования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таких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случаев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предложен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func>
                        <m:funcPr>
                          <m:ctrlP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если</m:t>
                      </m:r>
                      <m:r>
                        <a:rPr lang="en-US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func>
                        <m:funcPr>
                          <m:ctrlPr>
                            <a:rPr lang="ar-AE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r-AE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lang="ru-RU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 другом случае </m:t>
                    </m:r>
                    <m:r>
                      <a:rPr lang="ru-RU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  <a:endParaRPr dirty="0"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44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699" y="1321251"/>
                <a:ext cx="11617653" cy="3329729"/>
              </a:xfrm>
              <a:prstGeom prst="rect">
                <a:avLst/>
              </a:prstGeom>
              <a:blipFill>
                <a:blip r:embed="rId2"/>
                <a:stretch>
                  <a:fillRect l="-437" t="-1521" b="-19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199" y="4805184"/>
            <a:ext cx="7148652" cy="182742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Прямоугольник 8"/>
              <p:cNvSpPr txBox="1"/>
              <p:nvPr/>
            </p:nvSpPr>
            <p:spPr>
              <a:xfrm>
                <a:off x="405663" y="4440890"/>
                <a:ext cx="2663462" cy="21010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 marL="285750" indent="-285750">
                  <a:buSzPct val="100000"/>
                  <a:buFont typeface="Arial"/>
                  <a:buChar char="•"/>
                </a:pPr>
                <a:r>
                  <a:rPr lang="ru-RU" dirty="0">
                    <a:solidFill>
                      <a:schemeClr val="bg1"/>
                    </a:solidFill>
                  </a:rPr>
                  <a:t>Регрессионная </a:t>
                </a:r>
                <a:r>
                  <a:rPr lang="ru-RU" dirty="0" err="1">
                    <a:solidFill>
                      <a:schemeClr val="bg1"/>
                    </a:solidFill>
                  </a:rPr>
                  <a:t>сеть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аналогична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ru-RU" dirty="0" err="1">
                    <a:solidFill>
                      <a:schemeClr val="bg1"/>
                    </a:solidFill>
                  </a:rPr>
                  <a:t>но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имеет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А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выходов</a:t>
                </a:r>
                <a:r>
                  <a:rPr lang="ru-RU" dirty="0">
                    <a:solidFill>
                      <a:schemeClr val="bg1"/>
                    </a:solidFill>
                  </a:rPr>
                  <a:t> – </a:t>
                </a:r>
                <a:r>
                  <a:rPr lang="ru-RU" dirty="0" err="1">
                    <a:solidFill>
                      <a:schemeClr val="bg1"/>
                    </a:solidFill>
                  </a:rPr>
                  <a:t>то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есть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предсказывает</a:t>
                </a:r>
                <a:r>
                  <a:rPr lang="ru-RU" dirty="0">
                    <a:solidFill>
                      <a:schemeClr val="bg1"/>
                    </a:solidFill>
                  </a:rPr>
                  <a:t> 2 </a:t>
                </a:r>
                <a:r>
                  <a:rPr lang="ru-RU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ru-RU" dirty="0" err="1">
                    <a:solidFill>
                      <a:schemeClr val="bg1"/>
                    </a:solidFill>
                  </a:rPr>
                  <a:t>размер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46" name="Прямоугольник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63" y="4440890"/>
                <a:ext cx="2663462" cy="2101074"/>
              </a:xfrm>
              <a:prstGeom prst="rect">
                <a:avLst/>
              </a:prstGeom>
              <a:blipFill>
                <a:blip r:embed="rId4"/>
                <a:stretch>
                  <a:fillRect l="-3333" t="-1198" r="-142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62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Прямоугольник 3"/>
          <p:cNvSpPr txBox="1"/>
          <p:nvPr/>
        </p:nvSpPr>
        <p:spPr>
          <a:xfrm>
            <a:off x="175363" y="6480317"/>
            <a:ext cx="802834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dirty="0"/>
              <a:t>https://blog.zenggyu.com/en/post/2018-12-05/retinanet-explained-and-demystified/</a:t>
            </a:r>
          </a:p>
        </p:txBody>
      </p:sp>
      <p:sp>
        <p:nvSpPr>
          <p:cNvPr id="255" name="Заголовок 1"/>
          <p:cNvSpPr txBox="1">
            <a:spLocks noGrp="1"/>
          </p:cNvSpPr>
          <p:nvPr>
            <p:ph type="title"/>
          </p:nvPr>
        </p:nvSpPr>
        <p:spPr>
          <a:xfrm>
            <a:off x="307648" y="365124"/>
            <a:ext cx="11046152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p:sp>
        <p:nvSpPr>
          <p:cNvPr id="256" name="Объект 2"/>
          <p:cNvSpPr txBox="1">
            <a:spLocks noGrp="1"/>
          </p:cNvSpPr>
          <p:nvPr>
            <p:ph type="body" idx="1"/>
          </p:nvPr>
        </p:nvSpPr>
        <p:spPr>
          <a:xfrm>
            <a:off x="175363" y="1182463"/>
            <a:ext cx="11617653" cy="454106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Каждый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связан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областью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входном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изображении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оригинальной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статье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предполагается</a:t>
            </a:r>
            <a:r>
              <a:rPr sz="2400" dirty="0">
                <a:solidFill>
                  <a:schemeClr val="bg1"/>
                </a:solidFill>
              </a:rPr>
              <a:t>, </a:t>
            </a:r>
            <a:r>
              <a:rPr sz="2400" dirty="0" err="1">
                <a:solidFill>
                  <a:schemeClr val="bg1"/>
                </a:solidFill>
              </a:rPr>
              <a:t>что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для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каждого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масштаба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карты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будет</a:t>
            </a:r>
            <a:r>
              <a:rPr sz="2400" dirty="0">
                <a:solidFill>
                  <a:schemeClr val="bg1"/>
                </a:solidFill>
              </a:rPr>
              <a:t> 9 </a:t>
            </a:r>
            <a:r>
              <a:rPr sz="2400" dirty="0" err="1">
                <a:solidFill>
                  <a:schemeClr val="bg1"/>
                </a:solidFill>
              </a:rPr>
              <a:t>архаров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Тогда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они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будут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связаны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входным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изображением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объекты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определенного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масштаба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Регрессионная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предсказывает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смещение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координатам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габаритам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После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получения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всех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масштабов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выполняется</a:t>
            </a:r>
            <a:r>
              <a:rPr sz="2400" dirty="0">
                <a:solidFill>
                  <a:schemeClr val="bg1"/>
                </a:solidFill>
              </a:rPr>
              <a:t> NMS. </a:t>
            </a:r>
          </a:p>
        </p:txBody>
      </p:sp>
      <p:pic>
        <p:nvPicPr>
          <p:cNvPr id="25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06" y="3901436"/>
            <a:ext cx="4005942" cy="27454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4844298" y="3916107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harter"/>
              </a:rPr>
              <a:t> aspect ratios {1:2, 1:1, 2:1}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44298" y="4297123"/>
            <a:ext cx="430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harter"/>
              </a:rPr>
              <a:t> 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anchors of sizes {2⁰, 2^(1/3), 2^(2/3)}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912092" y="4617155"/>
            <a:ext cx="5840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harter"/>
              </a:rPr>
              <a:t>areas of 32² to 512² on pyramid levels from P3 to P7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912092" y="50483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harter"/>
              </a:rPr>
              <a:t>Each anchor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, there is 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a length </a:t>
            </a:r>
            <a:r>
              <a:rPr lang="en-US" b="1" i="1" dirty="0">
                <a:solidFill>
                  <a:schemeClr val="bg1"/>
                </a:solidFill>
                <a:latin typeface="Charter"/>
              </a:rPr>
              <a:t>K 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one-hot vector of classification targets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 (K: number of classes), and 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a 4-vector of box regression targets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.</a:t>
            </a:r>
            <a:endParaRPr lang="en-US" b="0" i="0" dirty="0">
              <a:solidFill>
                <a:schemeClr val="bg1"/>
              </a:solidFill>
              <a:effectLst/>
              <a:latin typeface="charter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87613" y="5886128"/>
            <a:ext cx="740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harter"/>
              </a:rPr>
              <a:t>FL can effectively discount the effect of easy negatives, focusing all attention on the hard negative examples.</a:t>
            </a:r>
            <a:endParaRPr lang="en-US" b="0" i="0" dirty="0">
              <a:solidFill>
                <a:schemeClr val="bg1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32402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Прямоугольник 5"/>
          <p:cNvSpPr txBox="1"/>
          <p:nvPr/>
        </p:nvSpPr>
        <p:spPr>
          <a:xfrm>
            <a:off x="2393075" y="6006944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</a:t>
            </a:r>
            <a:r>
              <a:rPr dirty="0" err="1"/>
              <a:t>blog.roboflow.com</a:t>
            </a:r>
            <a:r>
              <a:rPr dirty="0"/>
              <a:t>/yolov5-improvements-and-evaluation/</a:t>
            </a:r>
          </a:p>
        </p:txBody>
      </p:sp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253331"/>
            <a:ext cx="114488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Сделана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PyTorch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основе</a:t>
            </a:r>
            <a:r>
              <a:rPr sz="2200" dirty="0">
                <a:solidFill>
                  <a:schemeClr val="bg1"/>
                </a:solidFill>
              </a:rPr>
              <a:t> Yolo V4 (</a:t>
            </a:r>
            <a:r>
              <a:rPr sz="2200" dirty="0" err="1">
                <a:solidFill>
                  <a:schemeClr val="bg1"/>
                </a:solidFill>
              </a:rPr>
              <a:t>адаптированная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модель</a:t>
            </a:r>
            <a:r>
              <a:rPr sz="22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Предложено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несколько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реализаций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nano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до</a:t>
            </a:r>
            <a:r>
              <a:rPr sz="22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Функции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активации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заменые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LeakyReLU</a:t>
            </a:r>
            <a:r>
              <a:rPr sz="22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Адаптирована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аугментация</a:t>
            </a:r>
            <a:r>
              <a:rPr sz="22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Функция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потерь</a:t>
            </a:r>
            <a:r>
              <a:rPr sz="2200" dirty="0">
                <a:solidFill>
                  <a:schemeClr val="bg1"/>
                </a:solidFill>
              </a:rPr>
              <a:t>: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objectness</a:t>
            </a:r>
            <a:r>
              <a:rPr sz="2200" dirty="0">
                <a:solidFill>
                  <a:schemeClr val="bg1"/>
                </a:solidFill>
              </a:rPr>
              <a:t> score, class probability score, and bounding box regression score.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200"/>
            </a:pPr>
            <a:r>
              <a:rPr sz="2200" dirty="0">
                <a:solidFill>
                  <a:schemeClr val="bg1"/>
                </a:solidFill>
              </a:rPr>
              <a:t>class probability: Binary Cross-Entropy with Logits  </a:t>
            </a:r>
            <a:r>
              <a:rPr sz="2200" dirty="0" err="1">
                <a:solidFill>
                  <a:schemeClr val="bg1"/>
                </a:solidFill>
              </a:rPr>
              <a:t>или</a:t>
            </a:r>
            <a:r>
              <a:rPr sz="2200" dirty="0">
                <a:solidFill>
                  <a:schemeClr val="bg1"/>
                </a:solidFill>
              </a:rPr>
              <a:t>  Focal Loss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Добавлен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тренировочному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16" name="Прямоугольник 4"/>
          <p:cNvSpPr txBox="1"/>
          <p:nvPr/>
        </p:nvSpPr>
        <p:spPr>
          <a:xfrm>
            <a:off x="2346959" y="5381756"/>
            <a:ext cx="6004561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</a:t>
            </a:r>
            <a:r>
              <a:rPr dirty="0" err="1"/>
              <a:t>pub.towardsai.net</a:t>
            </a:r>
            <a:r>
              <a:rPr dirty="0"/>
              <a:t>/yolo-v5-explained-and-demystified-4e4719891d69</a:t>
            </a:r>
          </a:p>
        </p:txBody>
      </p:sp>
      <p:pic>
        <p:nvPicPr>
          <p:cNvPr id="41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4186901"/>
            <a:ext cx="4198922" cy="26005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898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094431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Модифи</a:t>
            </a:r>
            <a:endParaRPr lang="ru-RU" sz="2400" dirty="0">
              <a:solidFill>
                <a:schemeClr val="bg1"/>
              </a:solidFill>
            </a:endParaRPr>
          </a:p>
          <a:p>
            <a:pPr marL="2286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Вместо сложения использована конкатенация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86" y="3089773"/>
            <a:ext cx="10323887" cy="3223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630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Прямоугольник 7"/>
          <p:cNvSpPr txBox="1"/>
          <p:nvPr/>
        </p:nvSpPr>
        <p:spPr>
          <a:xfrm>
            <a:off x="1630209" y="5561865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</a:t>
            </a:r>
            <a:r>
              <a:rPr dirty="0" err="1"/>
              <a:t>towardsdatascience.com</a:t>
            </a:r>
            <a:r>
              <a:rPr dirty="0"/>
              <a:t>/yolo-v3-object-detection-53fb7d3bfe6b</a:t>
            </a:r>
          </a:p>
        </p:txBody>
      </p:sp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8772" y="1147679"/>
                <a:ext cx="9134566" cy="3250150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sz="2200" dirty="0">
                    <a:solidFill>
                      <a:schemeClr val="bg1"/>
                    </a:solidFill>
                  </a:rPr>
                  <a:t>Backbone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основе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FPN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масштабах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2-х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yolo v3 tiny</a:t>
                </a:r>
              </a:p>
              <a:p>
                <a:pPr marL="285750" indent="-285750">
                  <a:defRPr sz="2000">
                    <a:solidFill>
                      <a:srgbClr val="292929"/>
                    </a:solidFill>
                  </a:defRPr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Полагается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карат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13 </a:t>
                </a:r>
                <a:r>
                  <a:rPr lang="en" sz="2200" dirty="0">
                    <a:solidFill>
                      <a:schemeClr val="bg1"/>
                    </a:solidFill>
                  </a:rPr>
                  <a:t>x 13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детектит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большие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26 </a:t>
                </a:r>
                <a:r>
                  <a:rPr lang="en" sz="2200" dirty="0">
                    <a:solidFill>
                      <a:schemeClr val="bg1"/>
                    </a:solidFill>
                  </a:rPr>
                  <a:t>x 26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средние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 52 </a:t>
                </a:r>
                <a:r>
                  <a:rPr lang="en" sz="2200" dirty="0">
                    <a:solidFill>
                      <a:schemeClr val="bg1"/>
                    </a:solidFill>
                  </a:rPr>
                  <a:t>x 52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маленьких объектов.</a:t>
                </a:r>
              </a:p>
              <a:p>
                <a:pPr marL="742950" lvl="1" indent="-285750">
                  <a:spcBef>
                    <a:spcPts val="500"/>
                  </a:spcBef>
                  <a:defRPr sz="2000">
                    <a:solidFill>
                      <a:srgbClr val="292929"/>
                    </a:solidFill>
                  </a:defRPr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имеет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Обнаружение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выполняется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размером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)), 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255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есть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34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8772" y="1147679"/>
                <a:ext cx="9134566" cy="3250150"/>
              </a:xfrm>
              <a:prstGeom prst="rect">
                <a:avLst/>
              </a:prstGeom>
              <a:blipFill>
                <a:blip r:embed="rId2"/>
                <a:stretch>
                  <a:fillRect l="-734" t="-2251" b="-2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91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Прямоугольник 7"/>
          <p:cNvSpPr txBox="1"/>
          <p:nvPr/>
        </p:nvSpPr>
        <p:spPr>
          <a:xfrm>
            <a:off x="93388" y="5748492"/>
            <a:ext cx="6004561" cy="91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https://www.researchgate.net/publication/350502286_Vehicle_Detection_from_Aerial_Images_Using_Deep_Learning_A_Comparative_Study/figures?lo=1</a:t>
            </a:r>
          </a:p>
        </p:txBody>
      </p:sp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Замена 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Multiliclass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Multilabe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YOLO V1,V2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использовали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softmax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200" dirty="0">
                    <a:solidFill>
                      <a:schemeClr val="bg1"/>
                    </a:solidFill>
                  </a:rPr>
                  <a:t> (multiclass).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Интуиция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часто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могут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пересекаться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подросток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ребенок</a:t>
                </a:r>
                <a:r>
                  <a:rPr lang="ru-RU" sz="2200" dirty="0">
                    <a:solidFill>
                      <a:schemeClr val="bg1"/>
                    </a:solidFill>
                  </a:rPr>
                  <a:t>),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авторы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считают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правильно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классифицировать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этих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Вместо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решения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задачи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-US" sz="2200" dirty="0">
                    <a:solidFill>
                      <a:schemeClr val="bg1"/>
                    </a:solidFill>
                  </a:rPr>
                  <a:t>SSE)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использована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взаимная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корреляция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Замена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𝑂𝑏𝑗𝑒𝑐𝑡</m:t>
                        </m:r>
                      </m:e>
                    </m:d>
                    <m:r>
                      <a:rPr lang="ar-AE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𝑂𝑏𝑗𝑒𝑐𝑡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схему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имеет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максимальный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IOU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IOU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больше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порога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= 1,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остальные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0.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ground truth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ассоциируется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одним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назначен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приводит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отмене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локализации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Backbone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основе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масштабах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2-х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yolo v3 tiny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  <a:endParaRPr sz="2200" dirty="0"/>
              </a:p>
            </p:txBody>
          </p:sp>
        </mc:Choice>
        <mc:Fallback xmlns="">
          <p:sp>
            <p:nvSpPr>
              <p:cNvPr id="329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  <a:blipFill>
                <a:blip r:embed="rId2"/>
                <a:stretch>
                  <a:fillRect l="-661" t="-988" b="-1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2" y="4465594"/>
            <a:ext cx="6975069" cy="21906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452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Прямоугольник 6"/>
          <p:cNvSpPr txBox="1"/>
          <p:nvPr/>
        </p:nvSpPr>
        <p:spPr>
          <a:xfrm>
            <a:off x="4554220" y="5177106"/>
            <a:ext cx="6004560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https://towardsdatascience.com/yolo-v3-explained-ff5b850390f</a:t>
            </a:r>
          </a:p>
        </p:txBody>
      </p:sp>
      <p:sp>
        <p:nvSpPr>
          <p:cNvPr id="312" name="Прямоугольник 4"/>
          <p:cNvSpPr txBox="1"/>
          <p:nvPr/>
        </p:nvSpPr>
        <p:spPr>
          <a:xfrm>
            <a:off x="6292027" y="5315606"/>
            <a:ext cx="456117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https://www.mdpi.com/1424-8220/19/15/3336</a:t>
            </a:r>
          </a:p>
        </p:txBody>
      </p:sp>
      <p:sp>
        <p:nvSpPr>
          <p:cNvPr id="313" name="Прямоугольник 3"/>
          <p:cNvSpPr txBox="1"/>
          <p:nvPr/>
        </p:nvSpPr>
        <p:spPr>
          <a:xfrm>
            <a:off x="5067798" y="5850477"/>
            <a:ext cx="6004560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https://towardsdatascience.com/review-yolov2-yolo9000-you-only-look-once-object-detection-7883d2b02a65</a:t>
            </a:r>
          </a:p>
        </p:txBody>
      </p:sp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проверяются для каждой точки. 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  <a:p>
            <a:pPr marL="685800" lvl="1" indent="-228600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Цель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кластеризации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была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определить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Bbox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IOU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была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был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небольшой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использовалось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расстояние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Jaccard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</p:txBody>
      </p:sp>
      <p:pic>
        <p:nvPicPr>
          <p:cNvPr id="31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318" y="4881180"/>
            <a:ext cx="6258379" cy="21314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095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Прямоугольник 6"/>
          <p:cNvSpPr txBox="1"/>
          <p:nvPr/>
        </p:nvSpPr>
        <p:spPr>
          <a:xfrm>
            <a:off x="1536852" y="5288509"/>
            <a:ext cx="6004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https://jonathan-hui.medium.com/real-time-object-detection-with-yolo-yolov2-28b1b93e2088</a:t>
            </a:r>
          </a:p>
        </p:txBody>
      </p:sp>
      <p:sp>
        <p:nvSpPr>
          <p:cNvPr id="297" name="Прямоугольник 4"/>
          <p:cNvSpPr txBox="1"/>
          <p:nvPr/>
        </p:nvSpPr>
        <p:spPr>
          <a:xfrm>
            <a:off x="6246760" y="5324659"/>
            <a:ext cx="456117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dirty="0"/>
              <a:t>https://www.mdpi.com/1424-8220/19/15/3336</a:t>
            </a:r>
          </a:p>
        </p:txBody>
      </p:sp>
      <p:sp>
        <p:nvSpPr>
          <p:cNvPr id="298" name="Прямоугольник 3"/>
          <p:cNvSpPr txBox="1"/>
          <p:nvPr/>
        </p:nvSpPr>
        <p:spPr>
          <a:xfrm>
            <a:off x="1058261" y="5985578"/>
            <a:ext cx="6004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https://towardsdatascience.com/review-yolov2-yolo9000-you-only-look-once-object-detection-7883d2b02a65</a:t>
            </a:r>
          </a:p>
        </p:txBody>
      </p:sp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00" name="TextBox 5"/>
          <p:cNvSpPr txBox="1"/>
          <p:nvPr/>
        </p:nvSpPr>
        <p:spPr>
          <a:xfrm>
            <a:off x="6915889" y="6442321"/>
            <a:ext cx="125104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passthrough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200252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YOLOv2: модификация </a:t>
                </a:r>
                <a:r>
                  <a:rPr lang="en-US" dirty="0">
                    <a:solidFill>
                      <a:schemeClr val="bg1"/>
                    </a:solidFill>
                  </a:rPr>
                  <a:t>YOLO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Выходные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карты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увеличены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до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размера</a:t>
                </a:r>
                <a:r>
                  <a:rPr lang="ru-RU" dirty="0">
                    <a:solidFill>
                      <a:schemeClr val="bg1"/>
                    </a:solidFill>
                  </a:rPr>
                  <a:t> 13х13.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слои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заменены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dirty="0">
                    <a:solidFill>
                      <a:schemeClr val="bg1"/>
                    </a:solidFill>
                  </a:rPr>
                  <a:t>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предсказывает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свой</a:t>
                </a:r>
                <a:r>
                  <a:rPr lang="ru-RU" dirty="0">
                    <a:solidFill>
                      <a:schemeClr val="bg1"/>
                    </a:solidFill>
                  </a:rPr>
                  <a:t> confidence score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ru-RU" dirty="0">
                    <a:solidFill>
                      <a:schemeClr val="bg1"/>
                    </a:solidFill>
                  </a:rPr>
                  <a:t>.  -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:r>
                  <a:rPr lang="ru-RU" dirty="0">
                    <a:solidFill>
                      <a:schemeClr val="bg1"/>
                    </a:solidFill>
                  </a:rPr>
                  <a:t> reshapes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Затем идет как бы </a:t>
                </a:r>
                <a:r>
                  <a:rPr lang="en-US" dirty="0">
                    <a:solidFill>
                      <a:schemeClr val="bg1"/>
                    </a:solidFill>
                  </a:rPr>
                  <a:t>RPN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Предсказание смещение </a:t>
                </a:r>
                <a:r>
                  <a:rPr lang="ru-RU" dirty="0" err="1">
                    <a:solidFill>
                      <a:schemeClr val="bg1"/>
                    </a:solidFill>
                  </a:rPr>
                  <a:t>Bbox</a:t>
                </a:r>
                <a:r>
                  <a:rPr lang="ru-RU" dirty="0">
                    <a:solidFill>
                      <a:schemeClr val="bg1"/>
                    </a:solidFill>
                  </a:rPr>
                  <a:t> через оценку их размеров, позволило лучше обучаться на ранних эпохах.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Было установлено, что YOLO V1 плохо </a:t>
                </a:r>
                <a:r>
                  <a:rPr lang="ru-RU" dirty="0" err="1">
                    <a:solidFill>
                      <a:schemeClr val="bg1"/>
                    </a:solidFill>
                  </a:rPr>
                  <a:t>локализиует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объеткы</a:t>
                </a:r>
                <a:r>
                  <a:rPr lang="ru-RU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 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200252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5"/>
          <p:cNvSpPr txBox="1"/>
          <p:nvPr/>
        </p:nvSpPr>
        <p:spPr>
          <a:xfrm>
            <a:off x="9375259" y="5554583"/>
            <a:ext cx="4850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RPN</a:t>
            </a:r>
            <a:endParaRPr dirty="0"/>
          </a:p>
        </p:txBody>
      </p:sp>
      <p:sp>
        <p:nvSpPr>
          <p:cNvPr id="10" name="TextBox 5"/>
          <p:cNvSpPr txBox="1"/>
          <p:nvPr/>
        </p:nvSpPr>
        <p:spPr>
          <a:xfrm>
            <a:off x="9232160" y="6565753"/>
            <a:ext cx="237019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ru-RU" dirty="0"/>
              <a:t>В место </a:t>
            </a:r>
            <a:r>
              <a:rPr lang="ru-RU" dirty="0" err="1"/>
              <a:t>полносвязного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36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22895" y="1833205"/>
            <a:ext cx="11211379" cy="5938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10-100 </a:t>
            </a:r>
            <a:r>
              <a:rPr lang="ru-RU" dirty="0" smtClean="0"/>
              <a:t>тыс. </a:t>
            </a:r>
            <a:r>
              <a:rPr lang="en-US" dirty="0" smtClean="0"/>
              <a:t>samples</a:t>
            </a: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Прямоугольник 4"/>
          <p:cNvSpPr txBox="1"/>
          <p:nvPr/>
        </p:nvSpPr>
        <p:spPr>
          <a:xfrm>
            <a:off x="6292027" y="5315606"/>
            <a:ext cx="456117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https://www.mdpi.com/1424-8220/19/15/3336</a:t>
            </a:r>
          </a:p>
        </p:txBody>
      </p:sp>
      <p:sp>
        <p:nvSpPr>
          <p:cNvPr id="305" name="Прямоугольник 3"/>
          <p:cNvSpPr txBox="1"/>
          <p:nvPr/>
        </p:nvSpPr>
        <p:spPr>
          <a:xfrm>
            <a:off x="1094003" y="5745655"/>
            <a:ext cx="6004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https://towardsdatascience.com/review-yolov2-yolo9000-you-only-look-once-object-detection-7883d2b02a65</a:t>
            </a:r>
          </a:p>
        </p:txBody>
      </p:sp>
      <p:sp>
        <p:nvSpPr>
          <p:cNvPr id="30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762343" cy="10445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 err="1">
                <a:solidFill>
                  <a:schemeClr val="bg1"/>
                </a:solidFill>
              </a:rPr>
              <a:t>Семейство</a:t>
            </a:r>
            <a:r>
              <a:rPr sz="4800" b="1" dirty="0">
                <a:solidFill>
                  <a:schemeClr val="bg1"/>
                </a:solidFill>
              </a:rPr>
              <a:t> YOLO V2 (You Look Only Once)</a:t>
            </a:r>
          </a:p>
        </p:txBody>
      </p:sp>
      <p:sp>
        <p:nvSpPr>
          <p:cNvPr id="307" name="Объект 2"/>
          <p:cNvSpPr txBox="1">
            <a:spLocks noGrp="1"/>
          </p:cNvSpPr>
          <p:nvPr>
            <p:ph type="body" idx="1"/>
          </p:nvPr>
        </p:nvSpPr>
        <p:spPr>
          <a:xfrm>
            <a:off x="220007" y="1127601"/>
            <a:ext cx="10881053" cy="514292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YOLO9000 </a:t>
            </a:r>
            <a:r>
              <a:rPr dirty="0" err="1">
                <a:solidFill>
                  <a:schemeClr val="bg1"/>
                </a:solidFill>
              </a:rPr>
              <a:t>использован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прием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перегруппировок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меток</a:t>
            </a:r>
            <a:r>
              <a:rPr dirty="0">
                <a:solidFill>
                  <a:schemeClr val="bg1"/>
                </a:solidFill>
              </a:rPr>
              <a:t> в </a:t>
            </a:r>
            <a:r>
              <a:rPr dirty="0" err="1">
                <a:solidFill>
                  <a:schemeClr val="bg1"/>
                </a:solidFill>
              </a:rPr>
              <a:t>виде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графа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для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того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чтобы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обучить</a:t>
            </a:r>
            <a:r>
              <a:rPr dirty="0">
                <a:solidFill>
                  <a:schemeClr val="bg1"/>
                </a:solidFill>
              </a:rPr>
              <a:t> YOLO2 </a:t>
            </a:r>
            <a:r>
              <a:rPr dirty="0" err="1">
                <a:solidFill>
                  <a:schemeClr val="bg1"/>
                </a:solidFill>
              </a:rPr>
              <a:t>на</a:t>
            </a:r>
            <a:r>
              <a:rPr dirty="0">
                <a:solidFill>
                  <a:schemeClr val="bg1"/>
                </a:solidFill>
              </a:rPr>
              <a:t> 9000 </a:t>
            </a:r>
            <a:r>
              <a:rPr dirty="0" err="1">
                <a:solidFill>
                  <a:schemeClr val="bg1"/>
                </a:solidFill>
              </a:rPr>
              <a:t>классов</a:t>
            </a:r>
            <a:r>
              <a:rPr dirty="0">
                <a:solidFill>
                  <a:schemeClr val="bg1"/>
                </a:solidFill>
              </a:rPr>
              <a:t>.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Это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сделано</a:t>
            </a:r>
            <a:r>
              <a:rPr dirty="0">
                <a:solidFill>
                  <a:schemeClr val="bg1"/>
                </a:solidFill>
              </a:rPr>
              <a:t> в </a:t>
            </a:r>
            <a:r>
              <a:rPr dirty="0" err="1">
                <a:solidFill>
                  <a:schemeClr val="bg1"/>
                </a:solidFill>
              </a:rPr>
              <a:t>предположении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что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часть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классов</a:t>
            </a:r>
            <a:r>
              <a:rPr dirty="0">
                <a:solidFill>
                  <a:schemeClr val="bg1"/>
                </a:solidFill>
              </a:rPr>
              <a:t> в </a:t>
            </a:r>
            <a:r>
              <a:rPr dirty="0" err="1">
                <a:solidFill>
                  <a:schemeClr val="bg1"/>
                </a:solidFill>
              </a:rPr>
              <a:t>больших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наборах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данных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взаимосвязаны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например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собака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конкретная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порода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собаки</a:t>
            </a:r>
            <a:r>
              <a:rPr dirty="0">
                <a:solidFill>
                  <a:schemeClr val="bg1"/>
                </a:solidFill>
              </a:rPr>
              <a:t>). </a:t>
            </a:r>
            <a:endParaRPr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Таким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образом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сеть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уточняет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прогнозы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исключая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классы</a:t>
            </a:r>
            <a:r>
              <a:rPr dirty="0">
                <a:solidFill>
                  <a:schemeClr val="bg1"/>
                </a:solidFill>
              </a:rPr>
              <a:t>, </a:t>
            </a:r>
            <a:r>
              <a:rPr dirty="0" err="1">
                <a:solidFill>
                  <a:schemeClr val="bg1"/>
                </a:solidFill>
              </a:rPr>
              <a:t>которые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попадают</a:t>
            </a:r>
            <a:r>
              <a:rPr dirty="0">
                <a:solidFill>
                  <a:schemeClr val="bg1"/>
                </a:solidFill>
              </a:rPr>
              <a:t> в </a:t>
            </a:r>
            <a:r>
              <a:rPr dirty="0" err="1">
                <a:solidFill>
                  <a:schemeClr val="bg1"/>
                </a:solidFill>
              </a:rPr>
              <a:t>одно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множество</a:t>
            </a:r>
            <a:r>
              <a:rPr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91" y="3710699"/>
            <a:ext cx="5951983" cy="277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Рисунок 6" descr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7" y="3064630"/>
            <a:ext cx="4877534" cy="2706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29" y="2078625"/>
            <a:ext cx="6520826" cy="4327035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Прямоугольник 4"/>
          <p:cNvSpPr txBox="1"/>
          <p:nvPr/>
        </p:nvSpPr>
        <p:spPr>
          <a:xfrm>
            <a:off x="6190427" y="5243034"/>
            <a:ext cx="45977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>
                <a:solidFill>
                  <a:schemeClr val="bg1"/>
                </a:solidFill>
              </a:rPr>
              <a:t>https://www.mdpi.com/1424-8220/19/15/3336</a:t>
            </a:r>
          </a:p>
        </p:txBody>
      </p:sp>
      <p:sp>
        <p:nvSpPr>
          <p:cNvPr id="319" name="Прямоугольник 3"/>
          <p:cNvSpPr txBox="1"/>
          <p:nvPr/>
        </p:nvSpPr>
        <p:spPr>
          <a:xfrm>
            <a:off x="992403" y="5673083"/>
            <a:ext cx="6004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>
                <a:solidFill>
                  <a:schemeClr val="bg1"/>
                </a:solidFill>
              </a:rPr>
              <a:t>https://towardsdatascience.com/review-yolov2-yolo9000-you-only-look-once-object-detection-7883d2b02a65</a:t>
            </a:r>
          </a:p>
        </p:txBody>
      </p:sp>
      <p:sp>
        <p:nvSpPr>
          <p:cNvPr id="320" name="Заголовок 1"/>
          <p:cNvSpPr txBox="1">
            <a:spLocks noGrp="1"/>
          </p:cNvSpPr>
          <p:nvPr>
            <p:ph type="title"/>
          </p:nvPr>
        </p:nvSpPr>
        <p:spPr>
          <a:xfrm>
            <a:off x="356262" y="316045"/>
            <a:ext cx="10881053" cy="11606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1" name="Объект 2"/>
          <p:cNvSpPr txBox="1">
            <a:spLocks noGrp="1"/>
          </p:cNvSpPr>
          <p:nvPr>
            <p:ph type="body" idx="1"/>
          </p:nvPr>
        </p:nvSpPr>
        <p:spPr>
          <a:xfrm>
            <a:off x="10134621" y="839063"/>
            <a:ext cx="10881053" cy="514292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1800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323" name="Прямоугольник 5"/>
          <p:cNvSpPr txBox="1"/>
          <p:nvPr/>
        </p:nvSpPr>
        <p:spPr>
          <a:xfrm>
            <a:off x="4470400" y="1194927"/>
            <a:ext cx="613288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111111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r>
              <a:rPr sz="2000" dirty="0">
                <a:solidFill>
                  <a:schemeClr val="bg1"/>
                </a:solidFill>
              </a:rPr>
              <a:t>YOLO </a:t>
            </a:r>
            <a:r>
              <a:rPr sz="2000" dirty="0" err="1">
                <a:solidFill>
                  <a:schemeClr val="bg1"/>
                </a:solidFill>
              </a:rPr>
              <a:t>предсказывает</a:t>
            </a:r>
            <a:r>
              <a:rPr sz="2000" dirty="0">
                <a:solidFill>
                  <a:schemeClr val="bg1"/>
                </a:solidFill>
              </a:rPr>
              <a:t> 5 </a:t>
            </a:r>
            <a:r>
              <a:rPr sz="2000" dirty="0" err="1">
                <a:solidFill>
                  <a:schemeClr val="bg1"/>
                </a:solidFill>
              </a:rPr>
              <a:t>параметров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каждого</a:t>
            </a:r>
            <a:r>
              <a:rPr sz="2000" dirty="0">
                <a:solidFill>
                  <a:schemeClr val="bg1"/>
                </a:solidFill>
              </a:rPr>
              <a:t> anchor box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определенной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клетки</a:t>
            </a:r>
            <a:r>
              <a:rPr sz="2000" dirty="0">
                <a:solidFill>
                  <a:schemeClr val="bg1"/>
                </a:solidFill>
              </a:rPr>
              <a:t>):</a:t>
            </a:r>
          </a:p>
        </p:txBody>
      </p:sp>
      <p:pic>
        <p:nvPicPr>
          <p:cNvPr id="32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97" y="2614801"/>
            <a:ext cx="3594073" cy="271775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Прямоугольник 9"/>
          <p:cNvSpPr txBox="1"/>
          <p:nvPr/>
        </p:nvSpPr>
        <p:spPr>
          <a:xfrm>
            <a:off x="515097" y="1941003"/>
            <a:ext cx="600456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111111"/>
                </a:solidFill>
                <a:latin typeface="-apple-system"/>
                <a:ea typeface="-apple-system"/>
                <a:cs typeface="-apple-system"/>
                <a:sym typeface="-apple-system"/>
              </a:defRPr>
            </a:lvl1pPr>
          </a:lstStyle>
          <a:p>
            <a:r>
              <a:rPr sz="2000" dirty="0" err="1">
                <a:solidFill>
                  <a:schemeClr val="bg1"/>
                </a:solidFill>
              </a:rPr>
              <a:t>Сигмоид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ограничивает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диапазон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sz="2000" dirty="0" err="1">
                <a:solidFill>
                  <a:schemeClr val="bg1"/>
                </a:solidFill>
              </a:rPr>
              <a:t>изменений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0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Прямоугольник 7"/>
          <p:cNvSpPr txBox="1"/>
          <p:nvPr/>
        </p:nvSpPr>
        <p:spPr>
          <a:xfrm>
            <a:off x="93388" y="5748492"/>
            <a:ext cx="6004561" cy="91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https://www.researchgate.net/publication/350502286_Vehicle_Detection_from_Aerial_Images_Using_Deep_Learning_A_Comparative_Study/figures?lo=1</a:t>
            </a:r>
          </a:p>
        </p:txBody>
      </p:sp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Замена 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Multiliclass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Multilabe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YOLO V1,V2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использовали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softmax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200" dirty="0">
                    <a:solidFill>
                      <a:schemeClr val="bg1"/>
                    </a:solidFill>
                  </a:rPr>
                  <a:t> (multiclass).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Интуиция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часто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могут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пересекаться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подросток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ребенок</a:t>
                </a:r>
                <a:r>
                  <a:rPr lang="ru-RU" sz="2200" dirty="0">
                    <a:solidFill>
                      <a:schemeClr val="bg1"/>
                    </a:solidFill>
                  </a:rPr>
                  <a:t>),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авторы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считают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правильно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классифицировать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этих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Вместо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решения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задачи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-US" sz="2200" dirty="0">
                    <a:solidFill>
                      <a:schemeClr val="bg1"/>
                    </a:solidFill>
                  </a:rPr>
                  <a:t>SSE)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использована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взаимная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корреляция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Замена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𝑂𝑏𝑗𝑒𝑐𝑡</m:t>
                        </m:r>
                      </m:e>
                    </m:d>
                    <m:r>
                      <a:rPr lang="ar-AE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⋅</m:t>
                    </m:r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𝑂𝑏𝑗𝑒𝑐𝑡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схему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имеет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максимальный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IOU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IOU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больше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порога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en-US" sz="2200" dirty="0">
                    <a:solidFill>
                      <a:schemeClr val="bg1"/>
                    </a:solidFill>
                  </a:rPr>
                  <a:t>confidence score = 1,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остальные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0.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ground truth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ассоциируется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одним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Если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назначен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приводит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отмене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локализации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Backbone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основе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масштабах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2-х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yolo v3 tiny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  <a:endParaRPr sz="2200" dirty="0"/>
              </a:p>
            </p:txBody>
          </p:sp>
        </mc:Choice>
        <mc:Fallback xmlns="">
          <p:sp>
            <p:nvSpPr>
              <p:cNvPr id="329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256" y="1064212"/>
                <a:ext cx="11525341" cy="5142924"/>
              </a:xfrm>
              <a:prstGeom prst="rect">
                <a:avLst/>
              </a:prstGeom>
              <a:blipFill>
                <a:blip r:embed="rId2"/>
                <a:stretch>
                  <a:fillRect l="-661" t="-988" b="-1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2" y="4465594"/>
            <a:ext cx="6975069" cy="21906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803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Прямоугольник 7"/>
          <p:cNvSpPr txBox="1"/>
          <p:nvPr/>
        </p:nvSpPr>
        <p:spPr>
          <a:xfrm>
            <a:off x="1630209" y="5561865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rPr dirty="0"/>
              <a:t>https://</a:t>
            </a:r>
            <a:r>
              <a:rPr dirty="0" err="1"/>
              <a:t>towardsdatascience.com</a:t>
            </a:r>
            <a:r>
              <a:rPr dirty="0"/>
              <a:t>/yolo-v3-object-detection-53fb7d3bfe6b</a:t>
            </a:r>
          </a:p>
        </p:txBody>
      </p:sp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8772" y="1147679"/>
                <a:ext cx="9134566" cy="3250150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sz="2200" dirty="0">
                    <a:solidFill>
                      <a:schemeClr val="bg1"/>
                    </a:solidFill>
                  </a:rPr>
                  <a:t>Backbone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основе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FPN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масштабах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2-х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yolo v3 tiny</a:t>
                </a:r>
              </a:p>
              <a:p>
                <a:pPr marL="285750" indent="-285750">
                  <a:defRPr sz="2000">
                    <a:solidFill>
                      <a:srgbClr val="292929"/>
                    </a:solidFill>
                  </a:defRPr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Полагается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карат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13 </a:t>
                </a:r>
                <a:r>
                  <a:rPr lang="en" sz="2200" dirty="0">
                    <a:solidFill>
                      <a:schemeClr val="bg1"/>
                    </a:solidFill>
                  </a:rPr>
                  <a:t>x 13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детектит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большие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26 </a:t>
                </a:r>
                <a:r>
                  <a:rPr lang="en" sz="2200" dirty="0">
                    <a:solidFill>
                      <a:schemeClr val="bg1"/>
                    </a:solidFill>
                  </a:rPr>
                  <a:t>x 26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средние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 52 </a:t>
                </a:r>
                <a:r>
                  <a:rPr lang="en" sz="2200" dirty="0">
                    <a:solidFill>
                      <a:schemeClr val="bg1"/>
                    </a:solidFill>
                  </a:rPr>
                  <a:t>x 52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небольших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742950" lvl="1" indent="-285750">
                  <a:spcBef>
                    <a:spcPts val="500"/>
                  </a:spcBef>
                  <a:defRPr sz="2000">
                    <a:solidFill>
                      <a:srgbClr val="292929"/>
                    </a:solidFill>
                  </a:defRPr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имеет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Обнаружение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выполняется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карты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размером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)), 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255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есть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34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8772" y="1147679"/>
                <a:ext cx="9134566" cy="3250150"/>
              </a:xfrm>
              <a:prstGeom prst="rect">
                <a:avLst/>
              </a:prstGeom>
              <a:blipFill>
                <a:blip r:embed="rId2"/>
                <a:stretch>
                  <a:fillRect l="-734" t="-2251" b="-2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29" y="4597430"/>
            <a:ext cx="4096802" cy="2116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830" y="1654636"/>
            <a:ext cx="2862439" cy="3907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Прямоугольник 4"/>
          <p:cNvSpPr txBox="1"/>
          <p:nvPr/>
        </p:nvSpPr>
        <p:spPr>
          <a:xfrm>
            <a:off x="3545874" y="1864373"/>
            <a:ext cx="530244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https://www.programmerall.com/article/19001685431/</a:t>
            </a:r>
          </a:p>
        </p:txBody>
      </p:sp>
      <p:sp>
        <p:nvSpPr>
          <p:cNvPr id="339" name="Прямоугольник 3"/>
          <p:cNvSpPr txBox="1"/>
          <p:nvPr/>
        </p:nvSpPr>
        <p:spPr>
          <a:xfrm>
            <a:off x="5463540" y="4600600"/>
            <a:ext cx="6004560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https://www.fatalerrors.org/a/detailed-explanation-of-yolov3-loss-function.html</a:t>
            </a:r>
          </a:p>
        </p:txBody>
      </p:sp>
      <p:sp>
        <p:nvSpPr>
          <p:cNvPr id="340" name="Прямоугольник 7"/>
          <p:cNvSpPr txBox="1"/>
          <p:nvPr/>
        </p:nvSpPr>
        <p:spPr>
          <a:xfrm>
            <a:off x="4322446" y="4024162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https://towardsdatascience.com/yolo-v3-object-detection-53fb7d3bfe6b</a:t>
            </a:r>
          </a:p>
        </p:txBody>
      </p:sp>
      <p:sp>
        <p:nvSpPr>
          <p:cNvPr id="341" name="Заголовок 1"/>
          <p:cNvSpPr txBox="1">
            <a:spLocks noGrp="1"/>
          </p:cNvSpPr>
          <p:nvPr>
            <p:ph type="title"/>
          </p:nvPr>
        </p:nvSpPr>
        <p:spPr>
          <a:xfrm>
            <a:off x="424727" y="394513"/>
            <a:ext cx="10894141" cy="9933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3280304"/>
            <a:ext cx="3620209" cy="3295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16" y="2382686"/>
            <a:ext cx="6119710" cy="3197894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Прямоугольник 11"/>
          <p:cNvSpPr txBox="1"/>
          <p:nvPr/>
        </p:nvSpPr>
        <p:spPr>
          <a:xfrm>
            <a:off x="5463540" y="4600600"/>
            <a:ext cx="6004560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https://www.fatalerrors.org/a/detailed-explanation-of-yolov3-loss-function.html</a:t>
            </a:r>
          </a:p>
        </p:txBody>
      </p:sp>
      <p:sp>
        <p:nvSpPr>
          <p:cNvPr id="346" name="Прямоугольник 12"/>
          <p:cNvSpPr txBox="1"/>
          <p:nvPr/>
        </p:nvSpPr>
        <p:spPr>
          <a:xfrm>
            <a:off x="4322446" y="4024162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https://towardsdatascience.com/yolo-v3-object-detection-53fb7d3bfe6b</a:t>
            </a:r>
          </a:p>
        </p:txBody>
      </p:sp>
      <p:sp>
        <p:nvSpPr>
          <p:cNvPr id="348" name="Объект 2"/>
          <p:cNvSpPr txBox="1"/>
          <p:nvPr/>
        </p:nvSpPr>
        <p:spPr>
          <a:xfrm>
            <a:off x="494591" y="1277420"/>
            <a:ext cx="11202818" cy="5360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000"/>
            </a:pPr>
            <a:r>
              <a:rPr sz="2200" dirty="0" err="1">
                <a:solidFill>
                  <a:schemeClr val="bg1"/>
                </a:solidFill>
              </a:rPr>
              <a:t>Функция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потерь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классификцию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conf</a:t>
            </a:r>
            <a:r>
              <a:rPr sz="2200" dirty="0">
                <a:solidFill>
                  <a:schemeClr val="bg1"/>
                </a:solidFill>
              </a:rPr>
              <a:t> score и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597" y="2171559"/>
            <a:ext cx="4838361" cy="4403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Прямоугольник 4"/>
          <p:cNvSpPr txBox="1"/>
          <p:nvPr/>
        </p:nvSpPr>
        <p:spPr>
          <a:xfrm>
            <a:off x="3415172" y="3244333"/>
            <a:ext cx="531773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https://arxiv.org/ftp/arxiv/papers/1903/1903.08589.pdf</a:t>
            </a:r>
          </a:p>
        </p:txBody>
      </p:sp>
      <p:sp>
        <p:nvSpPr>
          <p:cNvPr id="353" name="Прямоугольник 3"/>
          <p:cNvSpPr txBox="1"/>
          <p:nvPr/>
        </p:nvSpPr>
        <p:spPr>
          <a:xfrm>
            <a:off x="3093720" y="3105835"/>
            <a:ext cx="6004560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https://coderoad.ru/54998225/YOLOv3-SPP-%D0%B8-YOLOv3-%D1%80%D0%B0%D0%B7%D0%BD%D0%B8%D1%86%D0%B0</a:t>
            </a:r>
          </a:p>
        </p:txBody>
      </p:sp>
      <p:sp>
        <p:nvSpPr>
          <p:cNvPr id="354" name="Заголовок 1"/>
          <p:cNvSpPr txBox="1">
            <a:spLocks noGrp="1"/>
          </p:cNvSpPr>
          <p:nvPr>
            <p:ph type="title"/>
          </p:nvPr>
        </p:nvSpPr>
        <p:spPr>
          <a:xfrm>
            <a:off x="595086" y="197161"/>
            <a:ext cx="10682514" cy="10699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dirty="0" err="1">
                <a:solidFill>
                  <a:schemeClr val="bg1"/>
                </a:solidFill>
              </a:rPr>
              <a:t>Другие</a:t>
            </a:r>
            <a:r>
              <a:rPr sz="4800" dirty="0">
                <a:solidFill>
                  <a:schemeClr val="bg1"/>
                </a:solidFill>
              </a:rPr>
              <a:t> YOLO V3 SPP (You Look Only Once)</a:t>
            </a:r>
          </a:p>
        </p:txBody>
      </p:sp>
      <p:sp>
        <p:nvSpPr>
          <p:cNvPr id="355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0944315" cy="56844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YOLO V3 SPP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Вместо</a:t>
            </a:r>
            <a:r>
              <a:rPr dirty="0">
                <a:solidFill>
                  <a:schemeClr val="bg1"/>
                </a:solidFill>
              </a:rPr>
              <a:t> FPN </a:t>
            </a:r>
            <a:r>
              <a:rPr dirty="0" err="1">
                <a:solidFill>
                  <a:schemeClr val="bg1"/>
                </a:solidFill>
              </a:rPr>
              <a:t>включен</a:t>
            </a:r>
            <a:r>
              <a:rPr dirty="0">
                <a:solidFill>
                  <a:schemeClr val="bg1"/>
                </a:solidFill>
              </a:rPr>
              <a:t> SPP </a:t>
            </a:r>
            <a:endParaRPr sz="2400" dirty="0">
              <a:solidFill>
                <a:schemeClr val="bg1"/>
              </a:solidFill>
            </a:endParaRP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Добавлен</a:t>
            </a:r>
            <a:r>
              <a:rPr dirty="0">
                <a:solidFill>
                  <a:schemeClr val="bg1"/>
                </a:solidFill>
              </a:rPr>
              <a:t> Dense Block</a:t>
            </a:r>
          </a:p>
        </p:txBody>
      </p:sp>
      <p:pic>
        <p:nvPicPr>
          <p:cNvPr id="356" name="Picture 2" descr="Picture 2"/>
          <p:cNvPicPr>
            <a:picLocks noChangeAspect="1"/>
          </p:cNvPicPr>
          <p:nvPr/>
        </p:nvPicPr>
        <p:blipFill>
          <a:blip r:embed="rId2"/>
          <a:srcRect b="12355"/>
          <a:stretch>
            <a:fillRect/>
          </a:stretch>
        </p:blipFill>
        <p:spPr>
          <a:xfrm>
            <a:off x="4452256" y="1903159"/>
            <a:ext cx="7198770" cy="3682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icture 4" descr="Picture 4"/>
          <p:cNvPicPr>
            <a:picLocks noChangeAspect="1"/>
          </p:cNvPicPr>
          <p:nvPr/>
        </p:nvPicPr>
        <p:blipFill>
          <a:blip r:embed="rId3"/>
          <a:srcRect b="20099"/>
          <a:stretch>
            <a:fillRect/>
          </a:stretch>
        </p:blipFill>
        <p:spPr>
          <a:xfrm>
            <a:off x="464457" y="4367029"/>
            <a:ext cx="3149601" cy="2112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Заголовок 1"/>
          <p:cNvSpPr txBox="1">
            <a:spLocks noGrp="1"/>
          </p:cNvSpPr>
          <p:nvPr>
            <p:ph type="title"/>
          </p:nvPr>
        </p:nvSpPr>
        <p:spPr>
          <a:xfrm>
            <a:off x="464457" y="197161"/>
            <a:ext cx="10813143" cy="102203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>
                <a:solidFill>
                  <a:schemeClr val="bg1"/>
                </a:solidFill>
              </a:rPr>
              <a:t>V4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95230" y="886833"/>
                <a:ext cx="11601540" cy="568445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YOLO 4, YOLO4 scaled – </a:t>
                </a:r>
                <a:r>
                  <a:rPr lang="ru-RU" dirty="0" err="1">
                    <a:solidFill>
                      <a:schemeClr val="bg1"/>
                    </a:solidFill>
                  </a:rPr>
                  <a:t>использование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модифицированного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" dirty="0">
                    <a:solidFill>
                      <a:schemeClr val="bg1"/>
                    </a:solidFill>
                  </a:rPr>
                  <a:t>backbone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Bag of </a:t>
                </a:r>
                <a:r>
                  <a:rPr lang="en" dirty="0" err="1">
                    <a:solidFill>
                      <a:schemeClr val="bg1"/>
                    </a:solidFill>
                  </a:rPr>
                  <a:t>fribies</a:t>
                </a:r>
                <a:r>
                  <a:rPr lang="en" dirty="0">
                    <a:solidFill>
                      <a:schemeClr val="bg1"/>
                    </a:solidFill>
                  </a:rPr>
                  <a:t> for backbone:</a:t>
                </a:r>
                <a:endParaRPr lang="en" sz="24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 err="1">
                    <a:solidFill>
                      <a:schemeClr val="bg1"/>
                    </a:solidFill>
                  </a:rPr>
                  <a:t>CutMix</a:t>
                </a:r>
                <a:r>
                  <a:rPr lang="en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и </a:t>
                </a:r>
                <a:r>
                  <a:rPr lang="ru-RU" dirty="0" err="1">
                    <a:solidFill>
                      <a:schemeClr val="bg1"/>
                    </a:solidFill>
                  </a:rPr>
                  <a:t>специально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разработанные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типы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аугментации</a:t>
                </a:r>
                <a:r>
                  <a:rPr lang="ru-RU" dirty="0">
                    <a:solidFill>
                      <a:schemeClr val="bg1"/>
                    </a:solidFill>
                  </a:rPr>
                  <a:t> (</a:t>
                </a:r>
                <a:r>
                  <a:rPr lang="en" dirty="0">
                    <a:solidFill>
                      <a:schemeClr val="bg1"/>
                    </a:solidFill>
                  </a:rPr>
                  <a:t>Mosaic Augmentation) </a:t>
                </a: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и </a:t>
                </a:r>
                <a:r>
                  <a:rPr lang="ru-RU" dirty="0" err="1">
                    <a:solidFill>
                      <a:schemeClr val="bg1"/>
                    </a:solidFill>
                  </a:rPr>
                  <a:t>регуляризации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" dirty="0" err="1">
                    <a:solidFill>
                      <a:schemeClr val="bg1"/>
                    </a:solidFill>
                  </a:rPr>
                  <a:t>DropBlock</a:t>
                </a:r>
                <a:r>
                  <a:rPr lang="en" dirty="0">
                    <a:solidFill>
                      <a:schemeClr val="bg1"/>
                    </a:solidFill>
                  </a:rPr>
                  <a:t> (</a:t>
                </a:r>
                <a:r>
                  <a:rPr lang="en" dirty="0" err="1">
                    <a:solidFill>
                      <a:schemeClr val="bg1"/>
                    </a:solidFill>
                  </a:rPr>
                  <a:t>DropOut</a:t>
                </a:r>
                <a:r>
                  <a:rPr lang="en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кусками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карт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" dirty="0">
                    <a:solidFill>
                      <a:schemeClr val="bg1"/>
                    </a:solidFill>
                  </a:rPr>
                  <a:t>Class label smoothing</a:t>
                </a:r>
                <a:r>
                  <a:rPr lang="ru-RU" dirty="0">
                    <a:solidFill>
                      <a:schemeClr val="bg1"/>
                    </a:solidFill>
                  </a:rPr>
                  <a:t/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=(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 sz="21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ar-AE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ar-AE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ar-AE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ar-AE" dirty="0">
                    <a:solidFill>
                      <a:schemeClr val="bg1"/>
                    </a:solidFill>
                  </a:rPr>
                  <a:t>- </a:t>
                </a:r>
                <a:r>
                  <a:rPr lang="ru-RU" dirty="0" err="1">
                    <a:solidFill>
                      <a:schemeClr val="bg1"/>
                    </a:solidFill>
                  </a:rPr>
                  <a:t>гипе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парам</a:t>
                </a:r>
                <a:r>
                  <a:rPr lang="ru-RU" dirty="0">
                    <a:solidFill>
                      <a:schemeClr val="bg1"/>
                    </a:solidFill>
                  </a:rPr>
                  <a:t>.; </a:t>
                </a:r>
                <a14:m>
                  <m:oMath xmlns:m="http://schemas.openxmlformats.org/officeDocument/2006/math">
                    <m:r>
                      <a:rPr lang="ru-RU" sz="21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-число классов;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chemeClr val="bg1"/>
                    </a:solidFill>
                  </a:rPr>
                  <a:t>-</a:t>
                </a:r>
                <a:r>
                  <a:rPr lang="en" dirty="0" err="1">
                    <a:solidFill>
                      <a:schemeClr val="bg1"/>
                    </a:solidFill>
                  </a:rPr>
                  <a:t>OneHot</a:t>
                </a:r>
                <a:endParaRPr lang="en" dirty="0">
                  <a:solidFill>
                    <a:schemeClr val="bg1"/>
                  </a:solidFill>
                </a:endParaRP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Bag of Specials (</a:t>
                </a:r>
                <a:r>
                  <a:rPr lang="en" dirty="0" err="1">
                    <a:solidFill>
                      <a:schemeClr val="bg1"/>
                    </a:solidFill>
                  </a:rPr>
                  <a:t>BoS</a:t>
                </a:r>
                <a:r>
                  <a:rPr lang="en" dirty="0">
                    <a:solidFill>
                      <a:schemeClr val="bg1"/>
                    </a:solidFill>
                  </a:rPr>
                  <a:t>):</a:t>
                </a:r>
                <a:endParaRPr lang="en" sz="2400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Mish </a:t>
                </a:r>
                <a:r>
                  <a:rPr lang="ru-RU" dirty="0" err="1">
                    <a:solidFill>
                      <a:schemeClr val="bg1"/>
                    </a:solidFill>
                  </a:rPr>
                  <a:t>функция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активации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вместо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" dirty="0" err="1">
                    <a:solidFill>
                      <a:schemeClr val="bg1"/>
                    </a:solidFill>
                  </a:rPr>
                  <a:t>ReLU</a:t>
                </a:r>
                <a:endParaRPr lang="en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Multi-input weighted residual connections (</a:t>
                </a:r>
                <a:r>
                  <a:rPr lang="en" dirty="0" err="1">
                    <a:solidFill>
                      <a:schemeClr val="bg1"/>
                    </a:solidFill>
                  </a:rPr>
                  <a:t>MiWRC</a:t>
                </a:r>
                <a:r>
                  <a:rPr lang="en" dirty="0">
                    <a:solidFill>
                      <a:schemeClr val="bg1"/>
                    </a:solidFill>
                  </a:rPr>
                  <a:t>) (</a:t>
                </a:r>
                <a:r>
                  <a:rPr lang="ru-RU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dirty="0">
                    <a:solidFill>
                      <a:schemeClr val="bg1"/>
                    </a:solidFill>
                  </a:rPr>
                  <a:t> в </a:t>
                </a:r>
                <a:r>
                  <a:rPr lang="en" dirty="0" err="1">
                    <a:solidFill>
                      <a:schemeClr val="bg1"/>
                    </a:solidFill>
                  </a:rPr>
                  <a:t>BiFPN</a:t>
                </a:r>
                <a:r>
                  <a:rPr lang="en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en" dirty="0">
                    <a:solidFill>
                      <a:schemeClr val="bg1"/>
                    </a:solidFill>
                  </a:rPr>
                  <a:t>Cross-stage partial connections (CSP)</a:t>
                </a:r>
              </a:p>
            </p:txBody>
          </p:sp>
        </mc:Choice>
        <mc:Fallback xmlns="">
          <p:sp>
            <p:nvSpPr>
              <p:cNvPr id="370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5230" y="886833"/>
                <a:ext cx="11601540" cy="5684454"/>
              </a:xfrm>
              <a:prstGeom prst="rect">
                <a:avLst/>
              </a:prstGeom>
              <a:blipFill>
                <a:blip r:embed="rId2"/>
                <a:stretch>
                  <a:fillRect l="-473" t="-5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20" y="3123447"/>
            <a:ext cx="5657337" cy="285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143" y="4069465"/>
            <a:ext cx="4143376" cy="2540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6" descr="Picture 6"/>
          <p:cNvPicPr>
            <a:picLocks noChangeAspect="1"/>
          </p:cNvPicPr>
          <p:nvPr/>
        </p:nvPicPr>
        <p:blipFill>
          <a:blip r:embed="rId5"/>
          <a:srcRect l="67332" t="300"/>
          <a:stretch>
            <a:fillRect/>
          </a:stretch>
        </p:blipFill>
        <p:spPr>
          <a:xfrm flipH="1">
            <a:off x="5565206" y="4795238"/>
            <a:ext cx="1666846" cy="1613314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TextBox 3"/>
          <p:cNvSpPr txBox="1"/>
          <p:nvPr/>
        </p:nvSpPr>
        <p:spPr>
          <a:xfrm>
            <a:off x="9432563" y="3886200"/>
            <a:ext cx="76817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Mosaic</a:t>
            </a:r>
          </a:p>
        </p:txBody>
      </p:sp>
      <p:sp>
        <p:nvSpPr>
          <p:cNvPr id="375" name="TextBox 16"/>
          <p:cNvSpPr txBox="1"/>
          <p:nvPr/>
        </p:nvSpPr>
        <p:spPr>
          <a:xfrm>
            <a:off x="5764520" y="4316727"/>
            <a:ext cx="105682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>
                <a:solidFill>
                  <a:schemeClr val="bg1"/>
                </a:solidFill>
              </a:rPr>
              <a:t>DropBlock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76" name="Picture 8" descr="Picture 8"/>
          <p:cNvPicPr>
            <a:picLocks noChangeAspect="1"/>
          </p:cNvPicPr>
          <p:nvPr/>
        </p:nvPicPr>
        <p:blipFill>
          <a:blip r:embed="rId6"/>
          <a:srcRect l="75242" b="8196"/>
          <a:stretch>
            <a:fillRect/>
          </a:stretch>
        </p:blipFill>
        <p:spPr>
          <a:xfrm>
            <a:off x="3222906" y="4577352"/>
            <a:ext cx="1799070" cy="2315755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extBox 17"/>
          <p:cNvSpPr txBox="1"/>
          <p:nvPr/>
        </p:nvSpPr>
        <p:spPr>
          <a:xfrm>
            <a:off x="3727174" y="4256574"/>
            <a:ext cx="78963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>
                <a:solidFill>
                  <a:schemeClr val="bg1"/>
                </a:solidFill>
              </a:rPr>
              <a:t>MiWPC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78" name="Picture 4" descr="Picture 4"/>
          <p:cNvPicPr>
            <a:picLocks noChangeAspect="1"/>
          </p:cNvPicPr>
          <p:nvPr/>
        </p:nvPicPr>
        <p:blipFill>
          <a:blip r:embed="rId7"/>
          <a:srcRect l="59971" r="6313" b="3714"/>
          <a:stretch>
            <a:fillRect/>
          </a:stretch>
        </p:blipFill>
        <p:spPr>
          <a:xfrm>
            <a:off x="1719019" y="4316726"/>
            <a:ext cx="1105935" cy="2466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922001" cy="10800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>
                <a:solidFill>
                  <a:schemeClr val="bg1"/>
                </a:solidFill>
              </a:rPr>
              <a:t>V4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3286" y="925898"/>
                <a:ext cx="11601540" cy="568445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Bag of Freebies (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BoF</a:t>
                </a:r>
                <a:r>
                  <a:rPr lang="en" sz="2200" dirty="0">
                    <a:solidFill>
                      <a:schemeClr val="bg1"/>
                    </a:solidFill>
                  </a:rPr>
                  <a:t>) for detector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 err="1">
                    <a:solidFill>
                      <a:schemeClr val="bg1"/>
                    </a:solidFill>
                  </a:rPr>
                  <a:t>CIoU</a:t>
                </a:r>
                <a:r>
                  <a:rPr lang="en" sz="2200" dirty="0">
                    <a:solidFill>
                      <a:schemeClr val="bg1"/>
                    </a:solidFill>
                  </a:rPr>
                  <a:t>-loss (complete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IoU</a:t>
                </a:r>
                <a:r>
                  <a:rPr lang="en" sz="2200" dirty="0">
                    <a:solidFill>
                      <a:schemeClr val="bg1"/>
                    </a:solidFill>
                  </a:rPr>
                  <a:t> Loss),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Модификация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IoU</a:t>
                </a:r>
                <a:r>
                  <a:rPr lang="en" sz="2200" dirty="0">
                    <a:solidFill>
                      <a:schemeClr val="bg1"/>
                    </a:solidFill>
                  </a:rPr>
                  <a:t>: </a:t>
                </a:r>
              </a:p>
              <a:p>
                <a:pPr marL="1143000" lvl="2" indent="-228600">
                  <a:spcBef>
                    <a:spcPts val="0"/>
                  </a:spcBef>
                  <a:defRPr sz="16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максимизирует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IoU</a:t>
                </a:r>
                <a:r>
                  <a:rPr lang="en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143000" lvl="2" indent="-228600">
                  <a:spcBef>
                    <a:spcPts val="0"/>
                  </a:spcBef>
                  <a:defRPr sz="16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минимизирует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расстояние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между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центрами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детектированного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оригинального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BBox</a:t>
                </a:r>
                <a:r>
                  <a:rPr lang="en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143000" lvl="2" indent="-228600">
                  <a:spcBef>
                    <a:spcPts val="0"/>
                  </a:spcBef>
                  <a:defRPr sz="16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минимизирует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различия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соотношении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сторон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Bbox-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ах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 err="1">
                    <a:solidFill>
                      <a:schemeClr val="bg1"/>
                    </a:solidFill>
                  </a:rPr>
                  <a:t>CmBN</a:t>
                </a:r>
                <a:r>
                  <a:rPr lang="en" sz="2200" dirty="0">
                    <a:solidFill>
                      <a:schemeClr val="bg1"/>
                    </a:solidFill>
                  </a:rPr>
                  <a:t> (Cross Iteration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miniBatchNorm</a:t>
                </a:r>
                <a:r>
                  <a:rPr lang="en" sz="2200" dirty="0">
                    <a:solidFill>
                      <a:schemeClr val="bg1"/>
                    </a:solidFill>
                  </a:rPr>
                  <a:t>) –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нормализация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нескольким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итерациям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1143000" lvl="2" indent="-228600">
                  <a:spcBef>
                    <a:spcPts val="0"/>
                  </a:spcBef>
                  <a:defRPr sz="16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разбивается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несколько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минибатчей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marL="1143000" lvl="2" indent="-228600">
                  <a:spcBef>
                    <a:spcPts val="0"/>
                  </a:spcBef>
                  <a:defRPr sz="16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статистики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нормализации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накапливаются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всем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минибатчам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 err="1">
                    <a:solidFill>
                      <a:schemeClr val="bg1"/>
                    </a:solidFill>
                  </a:rPr>
                  <a:t>DropBlock</a:t>
                </a:r>
                <a:r>
                  <a:rPr lang="en" sz="2200" dirty="0">
                    <a:solidFill>
                      <a:schemeClr val="bg1"/>
                    </a:solidFill>
                  </a:rPr>
                  <a:t> regularization,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Mosaic data augmentation,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Self-Adversarial Training,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Самосостязательная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атака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Изменяет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таким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образом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чтобы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наиболее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сильно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ухудшить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детектора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модель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помощью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изображения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исходной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рамкой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границы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Это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помогает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увеличить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обобщающую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способность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уменьшить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переобучение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Eliminate grid sensitivity,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расчете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 err="1">
                    <a:solidFill>
                      <a:schemeClr val="bg1"/>
                    </a:solidFill>
                  </a:rPr>
                  <a:t>Bbox</a:t>
                </a:r>
                <a:r>
                  <a:rPr lang="en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вместо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коэффициент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изменением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это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нужно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чтобы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проще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достигнуть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0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1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насыщение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выше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ниже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Using multiple anchors for a single ground truth,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Cosine annealing scheduler,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модифицированный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learning scheduler </a:t>
                </a:r>
              </a:p>
              <a:p>
                <a:pPr marL="685800" lvl="1" indent="-228600">
                  <a:spcBef>
                    <a:spcPts val="0"/>
                  </a:spcBef>
                  <a:defRPr sz="1900"/>
                </a:pPr>
                <a:r>
                  <a:rPr lang="en" sz="2200" dirty="0">
                    <a:solidFill>
                      <a:schemeClr val="bg1"/>
                    </a:solidFill>
                  </a:rPr>
                  <a:t>Hyperparameters selection using genetic algorithms,</a:t>
                </a:r>
              </a:p>
              <a:p>
                <a:pPr marL="685800" lvl="1" indent="-228600">
                  <a:spcBef>
                    <a:spcPts val="0"/>
                  </a:spcBef>
                  <a:defRPr sz="1800"/>
                </a:pPr>
                <a:r>
                  <a:rPr lang="en" sz="2200" dirty="0">
                    <a:solidFill>
                      <a:schemeClr val="bg1"/>
                    </a:solidFill>
                  </a:rPr>
                  <a:t>Random training shapes</a:t>
                </a:r>
              </a:p>
              <a:p>
                <a:pPr marL="1143000" lvl="2" indent="-228600">
                  <a:spcBef>
                    <a:spcPts val="0"/>
                  </a:spcBef>
                  <a:defRPr sz="14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Случайное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изменение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размера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изображения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ходе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  <a:endParaRPr sz="2200" dirty="0"/>
              </a:p>
            </p:txBody>
          </p:sp>
        </mc:Choice>
        <mc:Fallback xmlns="">
          <p:sp>
            <p:nvSpPr>
              <p:cNvPr id="3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286" y="925898"/>
                <a:ext cx="11601540" cy="5684454"/>
              </a:xfrm>
              <a:prstGeom prst="rect">
                <a:avLst/>
              </a:prstGeom>
              <a:blipFill>
                <a:blip r:embed="rId2"/>
                <a:stretch>
                  <a:fillRect l="-656" t="-1336" r="-1094" b="-46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2" name="Picture 14" descr="Picture 14"/>
          <p:cNvPicPr>
            <a:picLocks noChangeAspect="1"/>
          </p:cNvPicPr>
          <p:nvPr/>
        </p:nvPicPr>
        <p:blipFill>
          <a:blip r:embed="rId3"/>
          <a:srcRect l="16060" r="13906"/>
          <a:stretch>
            <a:fillRect/>
          </a:stretch>
        </p:blipFill>
        <p:spPr>
          <a:xfrm>
            <a:off x="7721598" y="4987811"/>
            <a:ext cx="3962403" cy="1396682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Прямоугольник 23"/>
          <p:cNvSpPr txBox="1"/>
          <p:nvPr/>
        </p:nvSpPr>
        <p:spPr>
          <a:xfrm>
            <a:off x="3362690" y="3244333"/>
            <a:ext cx="5419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https://jonathan-hui.medium.com/yolov4-c9901eaa8e61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Заголовок 1"/>
          <p:cNvSpPr txBox="1">
            <a:spLocks noGrp="1"/>
          </p:cNvSpPr>
          <p:nvPr>
            <p:ph type="title"/>
          </p:nvPr>
        </p:nvSpPr>
        <p:spPr>
          <a:xfrm>
            <a:off x="531407" y="197161"/>
            <a:ext cx="11832133" cy="92806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>
                <a:solidFill>
                  <a:schemeClr val="bg1"/>
                </a:solidFill>
              </a:rPr>
              <a:t>V4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86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1601540" cy="5684454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387" name="Picture 10" descr="Picture 10"/>
          <p:cNvPicPr>
            <a:picLocks noChangeAspect="1"/>
          </p:cNvPicPr>
          <p:nvPr/>
        </p:nvPicPr>
        <p:blipFill>
          <a:blip r:embed="rId2"/>
          <a:srcRect l="31460" r="22064"/>
          <a:stretch>
            <a:fillRect/>
          </a:stretch>
        </p:blipFill>
        <p:spPr>
          <a:xfrm>
            <a:off x="1028700" y="2018052"/>
            <a:ext cx="3873500" cy="857251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extBox 4"/>
          <p:cNvSpPr txBox="1"/>
          <p:nvPr/>
        </p:nvSpPr>
        <p:spPr>
          <a:xfrm>
            <a:off x="1452133" y="1469969"/>
            <a:ext cx="158601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bg1"/>
                </a:solidFill>
              </a:rPr>
              <a:t>Generalized </a:t>
            </a:r>
            <a:r>
              <a:rPr dirty="0" err="1">
                <a:solidFill>
                  <a:schemeClr val="bg1"/>
                </a:solidFill>
              </a:rPr>
              <a:t>IoU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89" name="Picture 12" descr="Picture 12"/>
          <p:cNvPicPr>
            <a:picLocks noChangeAspect="1"/>
          </p:cNvPicPr>
          <p:nvPr/>
        </p:nvPicPr>
        <p:blipFill>
          <a:blip r:embed="rId3"/>
          <a:srcRect l="15200" r="11200"/>
          <a:stretch>
            <a:fillRect/>
          </a:stretch>
        </p:blipFill>
        <p:spPr>
          <a:xfrm>
            <a:off x="519170" y="3768125"/>
            <a:ext cx="6134101" cy="2809877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TextBox 8"/>
          <p:cNvSpPr txBox="1"/>
          <p:nvPr/>
        </p:nvSpPr>
        <p:spPr>
          <a:xfrm>
            <a:off x="1644063" y="3312374"/>
            <a:ext cx="12747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bg1"/>
                </a:solidFill>
              </a:rPr>
              <a:t>Distance </a:t>
            </a:r>
            <a:r>
              <a:rPr dirty="0" err="1">
                <a:solidFill>
                  <a:schemeClr val="bg1"/>
                </a:solidFill>
              </a:rPr>
              <a:t>IoU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91" name="Прямоугольник 3"/>
          <p:cNvSpPr txBox="1"/>
          <p:nvPr/>
        </p:nvSpPr>
        <p:spPr>
          <a:xfrm>
            <a:off x="5656033" y="869684"/>
            <a:ext cx="6004560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chemeClr val="bg1"/>
                </a:solidFill>
              </a:rPr>
              <a:t>Finally, Complete </a:t>
            </a:r>
            <a:r>
              <a:rPr dirty="0" err="1">
                <a:solidFill>
                  <a:schemeClr val="bg1"/>
                </a:solidFill>
              </a:rPr>
              <a:t>IoU</a:t>
            </a:r>
            <a:r>
              <a:rPr dirty="0">
                <a:solidFill>
                  <a:schemeClr val="bg1"/>
                </a:solidFill>
              </a:rPr>
              <a:t> Loss (</a:t>
            </a:r>
            <a:r>
              <a:rPr dirty="0" err="1">
                <a:solidFill>
                  <a:schemeClr val="bg1"/>
                </a:solidFill>
              </a:rPr>
              <a:t>CIoU</a:t>
            </a:r>
            <a:r>
              <a:rPr dirty="0">
                <a:solidFill>
                  <a:schemeClr val="bg1"/>
                </a:solidFill>
              </a:rPr>
              <a:t>) is introduced to:</a:t>
            </a:r>
          </a:p>
          <a:p>
            <a:pPr>
              <a:buSzPct val="100000"/>
              <a:buFont typeface="Arial"/>
              <a:buChar char="•"/>
              <a:defRPr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chemeClr val="bg1"/>
                </a:solidFill>
              </a:rPr>
              <a:t>increase the overlapping area of the ground truth box and the predicted box,</a:t>
            </a:r>
          </a:p>
          <a:p>
            <a:pPr>
              <a:buSzPct val="100000"/>
              <a:buFont typeface="Arial"/>
              <a:buChar char="•"/>
              <a:defRPr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chemeClr val="bg1"/>
                </a:solidFill>
              </a:rPr>
              <a:t>minimize their central point distance, and</a:t>
            </a:r>
          </a:p>
          <a:p>
            <a:pPr>
              <a:buSzPct val="100000"/>
              <a:buFont typeface="Arial"/>
              <a:buChar char="•"/>
              <a:defRPr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r>
              <a:rPr dirty="0">
                <a:solidFill>
                  <a:schemeClr val="bg1"/>
                </a:solidFill>
              </a:rPr>
              <a:t>maintain the consistency of the boxes’ aspect ratio.</a:t>
            </a:r>
          </a:p>
        </p:txBody>
      </p:sp>
      <p:pic>
        <p:nvPicPr>
          <p:cNvPr id="392" name="Picture 2" descr="Picture 2"/>
          <p:cNvPicPr>
            <a:picLocks noChangeAspect="1"/>
          </p:cNvPicPr>
          <p:nvPr/>
        </p:nvPicPr>
        <p:blipFill>
          <a:blip r:embed="rId4"/>
          <a:srcRect l="16113" r="18057"/>
          <a:stretch>
            <a:fillRect/>
          </a:stretch>
        </p:blipFill>
        <p:spPr>
          <a:xfrm>
            <a:off x="6839153" y="2412575"/>
            <a:ext cx="4993250" cy="4334419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Прямоугольник 5"/>
          <p:cNvSpPr txBox="1"/>
          <p:nvPr/>
        </p:nvSpPr>
        <p:spPr>
          <a:xfrm>
            <a:off x="5254990" y="3137048"/>
            <a:ext cx="541976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https://jonathan-hui.medium.com/yolov4-c9901eaa8e61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Прямоугольник 4"/>
          <p:cNvSpPr txBox="1"/>
          <p:nvPr/>
        </p:nvSpPr>
        <p:spPr>
          <a:xfrm>
            <a:off x="3362690" y="3244333"/>
            <a:ext cx="5419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r>
              <a:t>https://jonathan-hui.medium.com/yolov4-c9901eaa8e61</a:t>
            </a:r>
          </a:p>
        </p:txBody>
      </p:sp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2"/>
          <a:srcRect l="12238" r="9220"/>
          <a:stretch>
            <a:fillRect/>
          </a:stretch>
        </p:blipFill>
        <p:spPr>
          <a:xfrm>
            <a:off x="-2425989" y="3792322"/>
            <a:ext cx="3875315" cy="3479245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Заголовок 1"/>
          <p:cNvSpPr txBox="1">
            <a:spLocks noGrp="1"/>
          </p:cNvSpPr>
          <p:nvPr>
            <p:ph type="title"/>
          </p:nvPr>
        </p:nvSpPr>
        <p:spPr>
          <a:xfrm>
            <a:off x="638629" y="197161"/>
            <a:ext cx="10638971" cy="10798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>
                <a:solidFill>
                  <a:schemeClr val="bg1"/>
                </a:solidFill>
              </a:rPr>
              <a:t>V4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98" name="Объект 2"/>
          <p:cNvSpPr txBox="1">
            <a:spLocks noGrp="1"/>
          </p:cNvSpPr>
          <p:nvPr>
            <p:ph type="body" idx="1"/>
          </p:nvPr>
        </p:nvSpPr>
        <p:spPr>
          <a:xfrm>
            <a:off x="80024" y="1113334"/>
            <a:ext cx="11601540" cy="5684454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>
                <a:solidFill>
                  <a:schemeClr val="bg1"/>
                </a:solidFill>
              </a:rPr>
              <a:t>Bag of Specials (</a:t>
            </a:r>
            <a:r>
              <a:rPr dirty="0" err="1">
                <a:solidFill>
                  <a:schemeClr val="bg1"/>
                </a:solidFill>
              </a:rPr>
              <a:t>BoS</a:t>
            </a:r>
            <a:r>
              <a:rPr dirty="0">
                <a:solidFill>
                  <a:schemeClr val="bg1"/>
                </a:solidFill>
              </a:rPr>
              <a:t>) for detector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Mish activation,</a:t>
            </a:r>
            <a:endParaRPr sz="24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modified SPP-block,</a:t>
            </a:r>
            <a:endParaRPr sz="24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modified SAM-block,</a:t>
            </a:r>
            <a:endParaRPr sz="24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modified PAN path-aggregation block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DIoU</a:t>
            </a:r>
            <a:r>
              <a:rPr dirty="0">
                <a:solidFill>
                  <a:schemeClr val="bg1"/>
                </a:solidFill>
              </a:rPr>
              <a:t>-NMS</a:t>
            </a:r>
          </a:p>
          <a:p>
            <a:pPr marL="1143000" lvl="2" indent="-228600">
              <a:spcBef>
                <a:spcPts val="500"/>
              </a:spcBef>
              <a:defRPr sz="1600"/>
            </a:pPr>
            <a:r>
              <a:rPr dirty="0" err="1">
                <a:solidFill>
                  <a:schemeClr val="bg1"/>
                </a:solidFill>
              </a:rPr>
              <a:t>Используется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DIoU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вместо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IoU</a:t>
            </a:r>
            <a:r>
              <a:rPr dirty="0">
                <a:solidFill>
                  <a:schemeClr val="bg1"/>
                </a:solidFill>
              </a:rPr>
              <a:t> в NMS</a:t>
            </a:r>
          </a:p>
        </p:txBody>
      </p:sp>
      <p:pic>
        <p:nvPicPr>
          <p:cNvPr id="399" name="Picture 8" descr="Picture 8"/>
          <p:cNvPicPr>
            <a:picLocks noChangeAspect="1"/>
          </p:cNvPicPr>
          <p:nvPr/>
        </p:nvPicPr>
        <p:blipFill>
          <a:blip r:embed="rId3"/>
          <a:srcRect l="15662" r="16622"/>
          <a:stretch>
            <a:fillRect/>
          </a:stretch>
        </p:blipFill>
        <p:spPr>
          <a:xfrm>
            <a:off x="761999" y="4678603"/>
            <a:ext cx="3705264" cy="1851025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TextBox 3"/>
          <p:cNvSpPr txBox="1"/>
          <p:nvPr/>
        </p:nvSpPr>
        <p:spPr>
          <a:xfrm>
            <a:off x="8782450" y="2168730"/>
            <a:ext cx="26337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>
                <a:solidFill>
                  <a:schemeClr val="bg1"/>
                </a:solidFill>
              </a:rPr>
              <a:t>Обычный</a:t>
            </a:r>
            <a:r>
              <a:rPr dirty="0">
                <a:solidFill>
                  <a:schemeClr val="bg1"/>
                </a:solidFill>
              </a:rPr>
              <a:t> Spatial attention</a:t>
            </a:r>
          </a:p>
        </p:txBody>
      </p:sp>
      <p:pic>
        <p:nvPicPr>
          <p:cNvPr id="401" name="Picture 4" descr="Picture 4"/>
          <p:cNvPicPr>
            <a:picLocks noChangeAspect="1"/>
          </p:cNvPicPr>
          <p:nvPr/>
        </p:nvPicPr>
        <p:blipFill>
          <a:blip r:embed="rId4"/>
          <a:srcRect l="20423" r="20200"/>
          <a:stretch>
            <a:fillRect/>
          </a:stretch>
        </p:blipFill>
        <p:spPr>
          <a:xfrm>
            <a:off x="6311207" y="2824451"/>
            <a:ext cx="6179301" cy="2212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icture 6" descr="Picture 6"/>
          <p:cNvPicPr>
            <a:picLocks noChangeAspect="1"/>
          </p:cNvPicPr>
          <p:nvPr/>
        </p:nvPicPr>
        <p:blipFill>
          <a:blip r:embed="rId5"/>
          <a:srcRect l="20762" r="18894"/>
          <a:stretch>
            <a:fillRect/>
          </a:stretch>
        </p:blipFill>
        <p:spPr>
          <a:xfrm>
            <a:off x="2906564" y="4283693"/>
            <a:ext cx="6458596" cy="4232339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TextBox 12"/>
          <p:cNvSpPr txBox="1"/>
          <p:nvPr/>
        </p:nvSpPr>
        <p:spPr>
          <a:xfrm>
            <a:off x="8516484" y="6082674"/>
            <a:ext cx="14595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>
                <a:solidFill>
                  <a:schemeClr val="bg1"/>
                </a:solidFill>
              </a:rPr>
              <a:t>модификация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04" name="Picture 10" descr="Picture 10"/>
          <p:cNvPicPr>
            <a:picLocks noChangeAspect="1"/>
          </p:cNvPicPr>
          <p:nvPr/>
        </p:nvPicPr>
        <p:blipFill>
          <a:blip r:embed="rId6"/>
          <a:srcRect l="11156" r="11056"/>
          <a:stretch>
            <a:fillRect/>
          </a:stretch>
        </p:blipFill>
        <p:spPr>
          <a:xfrm>
            <a:off x="10539501" y="4786932"/>
            <a:ext cx="3648076" cy="1490026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TextBox 16"/>
          <p:cNvSpPr txBox="1"/>
          <p:nvPr/>
        </p:nvSpPr>
        <p:spPr>
          <a:xfrm>
            <a:off x="6311207" y="919524"/>
            <a:ext cx="98680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bg1"/>
                </a:solidFill>
              </a:rPr>
              <a:t>SPP block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230540" y="4964424"/>
            <a:ext cx="923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222894" y="1356532"/>
            <a:ext cx="11211379" cy="70300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547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1096714" cy="12227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>
                <a:solidFill>
                  <a:schemeClr val="bg1"/>
                </a:solidFill>
              </a:rPr>
              <a:t>V4</a:t>
            </a:r>
            <a:endParaRPr sz="4800" b="1" dirty="0"/>
          </a:p>
        </p:txBody>
      </p:sp>
      <p:sp>
        <p:nvSpPr>
          <p:cNvPr id="408" name="Объект 2"/>
          <p:cNvSpPr txBox="1">
            <a:spLocks noGrp="1"/>
          </p:cNvSpPr>
          <p:nvPr>
            <p:ph type="body" idx="1"/>
          </p:nvPr>
        </p:nvSpPr>
        <p:spPr>
          <a:xfrm>
            <a:off x="180887" y="1173546"/>
            <a:ext cx="1094431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4, YOLO4 scaled – </a:t>
            </a:r>
            <a:r>
              <a:rPr sz="2200" dirty="0" err="1">
                <a:solidFill>
                  <a:schemeClr val="bg1"/>
                </a:solidFill>
              </a:rPr>
              <a:t>использование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модифицированного</a:t>
            </a:r>
            <a:r>
              <a:rPr sz="2200" dirty="0">
                <a:solidFill>
                  <a:schemeClr val="bg1"/>
                </a:solidFill>
              </a:rPr>
              <a:t> backbone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backbone </a:t>
            </a:r>
            <a:r>
              <a:rPr sz="2200" dirty="0" err="1">
                <a:solidFill>
                  <a:schemeClr val="bg1"/>
                </a:solidFill>
              </a:rPr>
              <a:t>включены</a:t>
            </a:r>
            <a:r>
              <a:rPr sz="2200" dirty="0">
                <a:solidFill>
                  <a:schemeClr val="bg1"/>
                </a:solidFill>
              </a:rPr>
              <a:t> split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CSPDark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слои</a:t>
            </a:r>
            <a:r>
              <a:rPr sz="2200" dirty="0">
                <a:solidFill>
                  <a:schemeClr val="bg1"/>
                </a:solidFill>
              </a:rPr>
              <a:t> –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Cross-Stage-Partial-connections (CSP))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Использована</a:t>
            </a:r>
            <a:r>
              <a:rPr sz="2200" dirty="0">
                <a:solidFill>
                  <a:schemeClr val="bg1"/>
                </a:solidFill>
              </a:rPr>
              <a:t> Path </a:t>
            </a:r>
            <a:r>
              <a:rPr sz="2200" dirty="0" err="1">
                <a:solidFill>
                  <a:schemeClr val="bg1"/>
                </a:solidFill>
              </a:rPr>
              <a:t>Agregattion</a:t>
            </a:r>
            <a:r>
              <a:rPr sz="2200" dirty="0">
                <a:solidFill>
                  <a:schemeClr val="bg1"/>
                </a:solidFill>
              </a:rPr>
              <a:t> Network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Вместо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использована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конкатенация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2" y="3225661"/>
            <a:ext cx="11386208" cy="4511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633" y="1419936"/>
            <a:ext cx="3694702" cy="2115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dirty="0"/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768400" y="4636694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endParaRPr dirty="0"/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 smtClean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 обучать сеть</a:t>
                </a:r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6773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03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8"/>
            <a:ext cx="11543117" cy="267907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9"/>
            <a:ext cx="11754874" cy="209367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607419"/>
            <a:ext cx="11754874" cy="13475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1024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</TotalTime>
  <Words>2688</Words>
  <Application>Microsoft Office PowerPoint</Application>
  <PresentationFormat>Широкоэкранный</PresentationFormat>
  <Paragraphs>343</Paragraphs>
  <Slides>40</Slides>
  <Notes>0</Notes>
  <HiddenSlides>21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Cambria Math</vt:lpstr>
      <vt:lpstr>Charter</vt:lpstr>
      <vt:lpstr>Charter</vt:lpstr>
      <vt:lpstr>Charter Roman</vt:lpstr>
      <vt:lpstr>Times New Roman</vt:lpstr>
      <vt:lpstr>Тема Office</vt:lpstr>
      <vt:lpstr>Презентация PowerPoint</vt:lpstr>
      <vt:lpstr>Feature Pyramidal Network напомним 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</vt:lpstr>
      <vt:lpstr>Архитектура YOLO V5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Вопросы повышенной сложности</vt:lpstr>
      <vt:lpstr>Вопросы повышенной сложности</vt:lpstr>
      <vt:lpstr>Архитектура YOLO V3</vt:lpstr>
      <vt:lpstr>Архитектура RetinaNet</vt:lpstr>
      <vt:lpstr>Архитектура RetinaNet</vt:lpstr>
      <vt:lpstr>Архитектура RetinaNet</vt:lpstr>
      <vt:lpstr>Архитектура YOLO V5</vt:lpstr>
      <vt:lpstr>Архитектура YOLO V4</vt:lpstr>
      <vt:lpstr>Архитектура YOLO V3</vt:lpstr>
      <vt:lpstr>Архитектура YOLO V3</vt:lpstr>
      <vt:lpstr>Архитектура YOLO V2</vt:lpstr>
      <vt:lpstr>Архитектура YOLO V2</vt:lpstr>
      <vt:lpstr>Семейство YOLO V2 (You Look Only Once)</vt:lpstr>
      <vt:lpstr>Архитектура YOLO V2</vt:lpstr>
      <vt:lpstr>Архитектура YOLO V3</vt:lpstr>
      <vt:lpstr>Архитектура YOLO V3</vt:lpstr>
      <vt:lpstr>Архитектура YOLO V3</vt:lpstr>
      <vt:lpstr>Другие YOLO V3 SPP (You Look Only Once)</vt:lpstr>
      <vt:lpstr>Архитектура YOLO V4</vt:lpstr>
      <vt:lpstr>Архитектура YOLO V4</vt:lpstr>
      <vt:lpstr>Архитектура YOLO V4</vt:lpstr>
      <vt:lpstr>Архитектура YOLO V4</vt:lpstr>
      <vt:lpstr>Архитектура YOLO V4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Одноэтапные подходы к обнаружению объектов. часть 2</dc:title>
  <dc:creator>Ронкин Михаил Владимирович</dc:creator>
  <cp:lastModifiedBy>Ронкин Михаил Владимирович</cp:lastModifiedBy>
  <cp:revision>73</cp:revision>
  <dcterms:created xsi:type="dcterms:W3CDTF">2021-12-17T13:58:40Z</dcterms:created>
  <dcterms:modified xsi:type="dcterms:W3CDTF">2023-12-06T14:54:32Z</dcterms:modified>
</cp:coreProperties>
</file>